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4630400" cy="8229600"/>
  <p:notesSz cx="8229600" cy="14630400"/>
  <p:embeddedFontLst>
    <p:embeddedFont>
      <p:font typeface="Merriweather"/>
      <p:regular r:id="rId34"/>
    </p:embeddedFont>
    <p:embeddedFont>
      <p:font typeface="Merriweather"/>
      <p:regular r:id="rId35"/>
    </p:embeddedFont>
    <p:embeddedFont>
      <p:font typeface="Merriweather"/>
      <p:regular r:id="rId36"/>
    </p:embeddedFont>
    <p:embeddedFont>
      <p:font typeface="Merriweather"/>
      <p:regular r:id="rId37"/>
    </p:embeddedFont>
    <p:embeddedFont>
      <p:font typeface="Merriweather"/>
      <p:regular r:id="rId38"/>
    </p:embeddedFont>
    <p:embeddedFont>
      <p:font typeface="Merriweather"/>
      <p:regular r:id="rId39"/>
    </p:embeddedFont>
    <p:embeddedFont>
      <p:font typeface="Merriweather"/>
      <p:regular r:id="rId40"/>
    </p:embeddedFont>
    <p:embeddedFont>
      <p:font typeface="Merriweather"/>
      <p:regular r:id="rId4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 Id="rId34" Type="http://schemas.openxmlformats.org/officeDocument/2006/relationships/font" Target="fonts/font1.fntdata"/><Relationship Id="rId35" Type="http://schemas.openxmlformats.org/officeDocument/2006/relationships/font" Target="fonts/font2.fntdata"/><Relationship Id="rId36" Type="http://schemas.openxmlformats.org/officeDocument/2006/relationships/font" Target="fonts/font3.fntdata"/><Relationship Id="rId37" Type="http://schemas.openxmlformats.org/officeDocument/2006/relationships/font" Target="fonts/font4.fntdata"/><Relationship Id="rId38" Type="http://schemas.openxmlformats.org/officeDocument/2006/relationships/font" Target="fonts/font5.fntdata"/><Relationship Id="rId39" Type="http://schemas.openxmlformats.org/officeDocument/2006/relationships/font" Target="fonts/font6.fntdata"/><Relationship Id="rId40" Type="http://schemas.openxmlformats.org/officeDocument/2006/relationships/font" Target="fonts/font7.fntdata"/><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1-1.png"/><Relationship Id="rId2" Type="http://schemas.openxmlformats.org/officeDocument/2006/relationships/image" Target="../media/image-1021-2.pn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2-1.png"/><Relationship Id="rId2" Type="http://schemas.openxmlformats.org/officeDocument/2006/relationships/image" Target="../media/image-1022-2.pn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3-1.png"/><Relationship Id="rId2" Type="http://schemas.openxmlformats.org/officeDocument/2006/relationships/image" Target="../media/image-1023-2.pn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4-1.png"/><Relationship Id="rId2" Type="http://schemas.openxmlformats.org/officeDocument/2006/relationships/image" Target="../media/image-1024-2.png"/><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5-1.png"/><Relationship Id="rId2" Type="http://schemas.openxmlformats.org/officeDocument/2006/relationships/image" Target="../media/image-1025-2.png"/><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6-1.png"/><Relationship Id="rId2" Type="http://schemas.openxmlformats.org/officeDocument/2006/relationships/image" Target="../media/image-1026-2.png"/><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7-1.png"/><Relationship Id="rId2" Type="http://schemas.openxmlformats.org/officeDocument/2006/relationships/image" Target="../media/image-1027-2.png"/><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8-1.png"/><Relationship Id="rId2" Type="http://schemas.openxmlformats.org/officeDocument/2006/relationships/image" Target="../media/image-1028-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slideLayout" Target="../slideLayouts/slideLayout16.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6519" y="588169"/>
            <a:ext cx="7690961" cy="3581400"/>
          </a:xfrm>
          <a:prstGeom prst="rect">
            <a:avLst/>
          </a:prstGeom>
          <a:noFill/>
          <a:ln/>
        </p:spPr>
        <p:txBody>
          <a:bodyPr wrap="square" lIns="0" tIns="0" rIns="0" bIns="0" rtlCol="0" anchor="t"/>
          <a:lstStyle/>
          <a:p>
            <a:pPr indent="0" marL="0">
              <a:lnSpc>
                <a:spcPts val="7000"/>
              </a:lnSpc>
              <a:buNone/>
            </a:pPr>
            <a:r>
              <a:rPr lang="en-US" sz="5600" dirty="0">
                <a:solidFill>
                  <a:srgbClr val="F5F0F0"/>
                </a:solidFill>
                <a:latin typeface="Merriweather" pitchFamily="34" charset="0"/>
                <a:ea typeface="Merriweather" pitchFamily="34" charset="-122"/>
                <a:cs typeface="Merriweather" pitchFamily="34" charset="-120"/>
              </a:rPr>
              <a:t>Incremental Security Enforcement of Cyber Physical Systems</a:t>
            </a:r>
            <a:endParaRPr lang="en-US" sz="5600" dirty="0"/>
          </a:p>
        </p:txBody>
      </p:sp>
      <p:sp>
        <p:nvSpPr>
          <p:cNvPr id="4" name="Text 1"/>
          <p:cNvSpPr/>
          <p:nvPr/>
        </p:nvSpPr>
        <p:spPr>
          <a:xfrm>
            <a:off x="726519" y="4480917"/>
            <a:ext cx="7690961" cy="332184"/>
          </a:xfrm>
          <a:prstGeom prst="rect">
            <a:avLst/>
          </a:prstGeom>
          <a:noFill/>
          <a:ln/>
        </p:spPr>
        <p:txBody>
          <a:bodyPr wrap="none" lIns="0" tIns="0" rIns="0" bIns="0" rtlCol="0" anchor="t"/>
          <a:lstStyle/>
          <a:p>
            <a:pPr indent="0" marL="0">
              <a:lnSpc>
                <a:spcPts val="2600"/>
              </a:lnSpc>
              <a:buNone/>
            </a:pPr>
            <a:r>
              <a:rPr lang="en-US" sz="1600" b="1" dirty="0">
                <a:solidFill>
                  <a:srgbClr val="E2E6E9"/>
                </a:solidFill>
                <a:latin typeface="Merriweather" pitchFamily="34" charset="0"/>
                <a:ea typeface="Merriweather" pitchFamily="34" charset="-122"/>
                <a:cs typeface="Merriweather" pitchFamily="34" charset="-120"/>
              </a:rPr>
              <a:t>Team P1-07</a:t>
            </a:r>
            <a:endParaRPr lang="en-US" sz="1600" dirty="0"/>
          </a:p>
        </p:txBody>
      </p:sp>
      <p:sp>
        <p:nvSpPr>
          <p:cNvPr id="5" name="Text 2"/>
          <p:cNvSpPr/>
          <p:nvPr/>
        </p:nvSpPr>
        <p:spPr>
          <a:xfrm>
            <a:off x="726519" y="5046583"/>
            <a:ext cx="7690961" cy="332184"/>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Aaditya Kumar Muktavarapu HU21CSEN0100580</a:t>
            </a:r>
            <a:endParaRPr lang="en-US" sz="1600" dirty="0"/>
          </a:p>
        </p:txBody>
      </p:sp>
      <p:sp>
        <p:nvSpPr>
          <p:cNvPr id="6" name="Text 3"/>
          <p:cNvSpPr/>
          <p:nvPr/>
        </p:nvSpPr>
        <p:spPr>
          <a:xfrm>
            <a:off x="726519" y="5612249"/>
            <a:ext cx="7690961" cy="332184"/>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Karthik Neriyanuri HU21CSEN0100607</a:t>
            </a:r>
            <a:endParaRPr lang="en-US" sz="1600" dirty="0"/>
          </a:p>
        </p:txBody>
      </p:sp>
      <p:sp>
        <p:nvSpPr>
          <p:cNvPr id="7" name="Text 4"/>
          <p:cNvSpPr/>
          <p:nvPr/>
        </p:nvSpPr>
        <p:spPr>
          <a:xfrm>
            <a:off x="726519" y="6177915"/>
            <a:ext cx="7690961" cy="332184"/>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Vijay Anirudh Vallabhu HU21CSEN0100611</a:t>
            </a:r>
            <a:endParaRPr lang="en-US" sz="1600" dirty="0"/>
          </a:p>
        </p:txBody>
      </p:sp>
      <p:sp>
        <p:nvSpPr>
          <p:cNvPr id="8" name="Text 5"/>
          <p:cNvSpPr/>
          <p:nvPr/>
        </p:nvSpPr>
        <p:spPr>
          <a:xfrm>
            <a:off x="726519" y="6743581"/>
            <a:ext cx="7690961" cy="332184"/>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Lalit Narayanam HU21CSEN0101246</a:t>
            </a:r>
            <a:endParaRPr lang="en-US" sz="1600" dirty="0"/>
          </a:p>
        </p:txBody>
      </p:sp>
      <p:sp>
        <p:nvSpPr>
          <p:cNvPr id="9" name="Text 6"/>
          <p:cNvSpPr/>
          <p:nvPr/>
        </p:nvSpPr>
        <p:spPr>
          <a:xfrm>
            <a:off x="726519" y="7309247"/>
            <a:ext cx="7690961" cy="332184"/>
          </a:xfrm>
          <a:prstGeom prst="rect">
            <a:avLst/>
          </a:prstGeom>
          <a:noFill/>
          <a:ln/>
        </p:spPr>
        <p:txBody>
          <a:bodyPr wrap="none" lIns="0" tIns="0" rIns="0" bIns="0" rtlCol="0" anchor="t"/>
          <a:lstStyle/>
          <a:p>
            <a:pPr indent="0" marL="0">
              <a:lnSpc>
                <a:spcPts val="2600"/>
              </a:lnSpc>
              <a:buNone/>
            </a:pPr>
            <a:r>
              <a:rPr lang="en-US" sz="1600" b="1" dirty="0">
                <a:solidFill>
                  <a:srgbClr val="E2E6E9"/>
                </a:solidFill>
                <a:latin typeface="Merriweather" pitchFamily="34" charset="0"/>
                <a:ea typeface="Merriweather" pitchFamily="34" charset="-122"/>
                <a:cs typeface="Merriweather" pitchFamily="34" charset="-120"/>
              </a:rPr>
              <a:t>Under the Guidance of  Dr Sudeep K.S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6042" y="578644"/>
            <a:ext cx="5114687" cy="639366"/>
          </a:xfrm>
          <a:prstGeom prst="rect">
            <a:avLst/>
          </a:prstGeom>
          <a:noFill/>
          <a:ln/>
        </p:spPr>
        <p:txBody>
          <a:bodyPr wrap="none" lIns="0" tIns="0" rIns="0" bIns="0" rtlCol="0" anchor="t"/>
          <a:lstStyle/>
          <a:p>
            <a:pPr indent="0" marL="0">
              <a:lnSpc>
                <a:spcPts val="5000"/>
              </a:lnSpc>
              <a:buNone/>
            </a:pPr>
            <a:r>
              <a:rPr lang="en-US" sz="4000" dirty="0">
                <a:solidFill>
                  <a:srgbClr val="F5F0F0"/>
                </a:solidFill>
                <a:latin typeface="Merriweather" pitchFamily="34" charset="0"/>
                <a:ea typeface="Merriweather" pitchFamily="34" charset="-122"/>
                <a:cs typeface="Merriweather" pitchFamily="34" charset="-120"/>
              </a:rPr>
              <a:t>Objectives:</a:t>
            </a:r>
            <a:endParaRPr lang="en-US" sz="4000" dirty="0"/>
          </a:p>
        </p:txBody>
      </p:sp>
      <p:sp>
        <p:nvSpPr>
          <p:cNvPr id="4" name="Text 1"/>
          <p:cNvSpPr/>
          <p:nvPr/>
        </p:nvSpPr>
        <p:spPr>
          <a:xfrm>
            <a:off x="716042" y="1524833"/>
            <a:ext cx="7711916" cy="1918097"/>
          </a:xfrm>
          <a:prstGeom prst="rect">
            <a:avLst/>
          </a:prstGeom>
          <a:noFill/>
          <a:ln/>
        </p:spPr>
        <p:txBody>
          <a:bodyPr wrap="square" lIns="0" tIns="0" rIns="0" bIns="0" rtlCol="0" anchor="t"/>
          <a:lstStyle/>
          <a:p>
            <a:pPr indent="0" marL="0">
              <a:lnSpc>
                <a:spcPts val="5000"/>
              </a:lnSpc>
              <a:buNone/>
            </a:pPr>
            <a:r>
              <a:rPr lang="en-US" sz="4000" dirty="0">
                <a:solidFill>
                  <a:srgbClr val="F5F0F0"/>
                </a:solidFill>
                <a:latin typeface="Merriweather" pitchFamily="34" charset="0"/>
                <a:ea typeface="Merriweather" pitchFamily="34" charset="-122"/>
                <a:cs typeface="Merriweather" pitchFamily="34" charset="-120"/>
              </a:rPr>
              <a:t>Introducing a Framework for Incremental Security Enforcement</a:t>
            </a:r>
            <a:endParaRPr lang="en-US" sz="4000" dirty="0"/>
          </a:p>
        </p:txBody>
      </p:sp>
      <p:sp>
        <p:nvSpPr>
          <p:cNvPr id="5" name="Shape 2"/>
          <p:cNvSpPr/>
          <p:nvPr/>
        </p:nvSpPr>
        <p:spPr>
          <a:xfrm>
            <a:off x="716042" y="3749754"/>
            <a:ext cx="3753683" cy="2175510"/>
          </a:xfrm>
          <a:prstGeom prst="roundRect">
            <a:avLst>
              <a:gd name="adj" fmla="val 3950"/>
            </a:avLst>
          </a:prstGeom>
          <a:solidFill>
            <a:srgbClr val="003180"/>
          </a:solidFill>
          <a:ln w="7620">
            <a:solidFill>
              <a:srgbClr val="194A99"/>
            </a:solidFill>
            <a:prstDash val="solid"/>
          </a:ln>
        </p:spPr>
      </p:sp>
      <p:sp>
        <p:nvSpPr>
          <p:cNvPr id="6" name="Text 3"/>
          <p:cNvSpPr/>
          <p:nvPr/>
        </p:nvSpPr>
        <p:spPr>
          <a:xfrm>
            <a:off x="928211" y="3961924"/>
            <a:ext cx="2557343" cy="319683"/>
          </a:xfrm>
          <a:prstGeom prst="rect">
            <a:avLst/>
          </a:prstGeom>
          <a:noFill/>
          <a:ln/>
        </p:spPr>
        <p:txBody>
          <a:bodyPr wrap="none" lIns="0" tIns="0" rIns="0" bIns="0" rtlCol="0" anchor="t"/>
          <a:lstStyle/>
          <a:p>
            <a:pPr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Dynamic Security</a:t>
            </a:r>
            <a:endParaRPr lang="en-US" sz="2000" dirty="0"/>
          </a:p>
        </p:txBody>
      </p:sp>
      <p:sp>
        <p:nvSpPr>
          <p:cNvPr id="7" name="Text 4"/>
          <p:cNvSpPr/>
          <p:nvPr/>
        </p:nvSpPr>
        <p:spPr>
          <a:xfrm>
            <a:off x="928211" y="4404360"/>
            <a:ext cx="3329345" cy="981551"/>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The framework adapts to changing threats and system configurations.</a:t>
            </a:r>
            <a:endParaRPr lang="en-US" sz="1600" dirty="0"/>
          </a:p>
        </p:txBody>
      </p:sp>
      <p:sp>
        <p:nvSpPr>
          <p:cNvPr id="8" name="Shape 5"/>
          <p:cNvSpPr/>
          <p:nvPr/>
        </p:nvSpPr>
        <p:spPr>
          <a:xfrm>
            <a:off x="4674275" y="3749754"/>
            <a:ext cx="3753683" cy="2175510"/>
          </a:xfrm>
          <a:prstGeom prst="roundRect">
            <a:avLst>
              <a:gd name="adj" fmla="val 3950"/>
            </a:avLst>
          </a:prstGeom>
          <a:solidFill>
            <a:srgbClr val="003180"/>
          </a:solidFill>
          <a:ln w="7620">
            <a:solidFill>
              <a:srgbClr val="194A99"/>
            </a:solidFill>
            <a:prstDash val="solid"/>
          </a:ln>
        </p:spPr>
      </p:sp>
      <p:sp>
        <p:nvSpPr>
          <p:cNvPr id="9" name="Text 6"/>
          <p:cNvSpPr/>
          <p:nvPr/>
        </p:nvSpPr>
        <p:spPr>
          <a:xfrm>
            <a:off x="4886444" y="3961924"/>
            <a:ext cx="2761298" cy="319683"/>
          </a:xfrm>
          <a:prstGeom prst="rect">
            <a:avLst/>
          </a:prstGeom>
          <a:noFill/>
          <a:ln/>
        </p:spPr>
        <p:txBody>
          <a:bodyPr wrap="none" lIns="0" tIns="0" rIns="0" bIns="0" rtlCol="0" anchor="t"/>
          <a:lstStyle/>
          <a:p>
            <a:pPr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Decentralized Control</a:t>
            </a:r>
            <a:endParaRPr lang="en-US" sz="2000" dirty="0"/>
          </a:p>
        </p:txBody>
      </p:sp>
      <p:sp>
        <p:nvSpPr>
          <p:cNvPr id="10" name="Text 7"/>
          <p:cNvSpPr/>
          <p:nvPr/>
        </p:nvSpPr>
        <p:spPr>
          <a:xfrm>
            <a:off x="4886444" y="4404360"/>
            <a:ext cx="3329345" cy="1308735"/>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Security measures can be deployed and managed independently at different system levels.</a:t>
            </a:r>
            <a:endParaRPr lang="en-US" sz="1600" dirty="0"/>
          </a:p>
        </p:txBody>
      </p:sp>
      <p:sp>
        <p:nvSpPr>
          <p:cNvPr id="11" name="Shape 8"/>
          <p:cNvSpPr/>
          <p:nvPr/>
        </p:nvSpPr>
        <p:spPr>
          <a:xfrm>
            <a:off x="716042" y="6129814"/>
            <a:ext cx="7711916" cy="1521143"/>
          </a:xfrm>
          <a:prstGeom prst="roundRect">
            <a:avLst>
              <a:gd name="adj" fmla="val 5649"/>
            </a:avLst>
          </a:prstGeom>
          <a:solidFill>
            <a:srgbClr val="003180"/>
          </a:solidFill>
          <a:ln w="7620">
            <a:solidFill>
              <a:srgbClr val="194A99"/>
            </a:solidFill>
            <a:prstDash val="solid"/>
          </a:ln>
        </p:spPr>
      </p:sp>
      <p:sp>
        <p:nvSpPr>
          <p:cNvPr id="12" name="Text 9"/>
          <p:cNvSpPr/>
          <p:nvPr/>
        </p:nvSpPr>
        <p:spPr>
          <a:xfrm>
            <a:off x="928211" y="6341983"/>
            <a:ext cx="2557343" cy="319683"/>
          </a:xfrm>
          <a:prstGeom prst="rect">
            <a:avLst/>
          </a:prstGeom>
          <a:noFill/>
          <a:ln/>
        </p:spPr>
        <p:txBody>
          <a:bodyPr wrap="none" lIns="0" tIns="0" rIns="0" bIns="0" rtlCol="0" anchor="t"/>
          <a:lstStyle/>
          <a:p>
            <a:pPr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Scalability</a:t>
            </a:r>
            <a:endParaRPr lang="en-US" sz="2000" dirty="0"/>
          </a:p>
        </p:txBody>
      </p:sp>
      <p:sp>
        <p:nvSpPr>
          <p:cNvPr id="13" name="Text 10"/>
          <p:cNvSpPr/>
          <p:nvPr/>
        </p:nvSpPr>
        <p:spPr>
          <a:xfrm>
            <a:off x="928211" y="6784419"/>
            <a:ext cx="7287578" cy="654368"/>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The framework can scale effectively to accommodate complex and distributed systems.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0085" y="662226"/>
            <a:ext cx="7783830" cy="1214438"/>
          </a:xfrm>
          <a:prstGeom prst="rect">
            <a:avLst/>
          </a:prstGeom>
          <a:noFill/>
          <a:ln/>
        </p:spPr>
        <p:txBody>
          <a:bodyPr wrap="square" lIns="0" tIns="0" rIns="0" bIns="0" rtlCol="0" anchor="t"/>
          <a:lstStyle/>
          <a:p>
            <a:pPr indent="0" marL="0">
              <a:lnSpc>
                <a:spcPts val="4750"/>
              </a:lnSpc>
              <a:buNone/>
            </a:pPr>
            <a:r>
              <a:rPr lang="en-US" sz="3800" dirty="0">
                <a:solidFill>
                  <a:srgbClr val="F5F0F0"/>
                </a:solidFill>
                <a:latin typeface="Merriweather" pitchFamily="34" charset="0"/>
                <a:ea typeface="Merriweather" pitchFamily="34" charset="-122"/>
                <a:cs typeface="Merriweather" pitchFamily="34" charset="-120"/>
              </a:rPr>
              <a:t>Towards a Resilient and Secure Cyber Physical Ecosystem</a:t>
            </a:r>
            <a:endParaRPr lang="en-US" sz="3800" dirty="0"/>
          </a:p>
        </p:txBody>
      </p:sp>
      <p:pic>
        <p:nvPicPr>
          <p:cNvPr id="4" name="Image 1" descr="preencoded.png">    </p:cNvPr>
          <p:cNvPicPr>
            <a:picLocks noChangeAspect="1"/>
          </p:cNvPicPr>
          <p:nvPr/>
        </p:nvPicPr>
        <p:blipFill>
          <a:blip r:embed="rId2"/>
          <a:stretch>
            <a:fillRect/>
          </a:stretch>
        </p:blipFill>
        <p:spPr>
          <a:xfrm>
            <a:off x="680085" y="2168128"/>
            <a:ext cx="485775" cy="485775"/>
          </a:xfrm>
          <a:prstGeom prst="rect">
            <a:avLst/>
          </a:prstGeom>
        </p:spPr>
      </p:pic>
      <p:sp>
        <p:nvSpPr>
          <p:cNvPr id="5" name="Text 1"/>
          <p:cNvSpPr/>
          <p:nvPr/>
        </p:nvSpPr>
        <p:spPr>
          <a:xfrm>
            <a:off x="680085" y="2848213"/>
            <a:ext cx="2429113" cy="303609"/>
          </a:xfrm>
          <a:prstGeom prst="rect">
            <a:avLst/>
          </a:prstGeom>
          <a:noFill/>
          <a:ln/>
        </p:spPr>
        <p:txBody>
          <a:bodyPr wrap="none" lIns="0" tIns="0" rIns="0" bIns="0" rtlCol="0" anchor="t"/>
          <a:lstStyle/>
          <a:p>
            <a:pPr algn="l" indent="0" marL="0">
              <a:lnSpc>
                <a:spcPts val="2350"/>
              </a:lnSpc>
              <a:buNone/>
            </a:pPr>
            <a:r>
              <a:rPr lang="en-US" sz="1900" dirty="0">
                <a:solidFill>
                  <a:srgbClr val="E2E6E9"/>
                </a:solidFill>
                <a:latin typeface="Merriweather" pitchFamily="34" charset="0"/>
                <a:ea typeface="Merriweather" pitchFamily="34" charset="-122"/>
                <a:cs typeface="Merriweather" pitchFamily="34" charset="-120"/>
              </a:rPr>
              <a:t>Enhanced Security</a:t>
            </a:r>
            <a:endParaRPr lang="en-US" sz="1900" dirty="0"/>
          </a:p>
        </p:txBody>
      </p:sp>
      <p:sp>
        <p:nvSpPr>
          <p:cNvPr id="6" name="Text 2"/>
          <p:cNvSpPr/>
          <p:nvPr/>
        </p:nvSpPr>
        <p:spPr>
          <a:xfrm>
            <a:off x="680085" y="3268385"/>
            <a:ext cx="7783830" cy="310872"/>
          </a:xfrm>
          <a:prstGeom prst="rect">
            <a:avLst/>
          </a:prstGeom>
          <a:noFill/>
          <a:ln/>
        </p:spPr>
        <p:txBody>
          <a:bodyPr wrap="none" lIns="0" tIns="0" rIns="0" bIns="0" rtlCol="0" anchor="t"/>
          <a:lstStyle/>
          <a:p>
            <a:pPr algn="l" indent="0" marL="0">
              <a:lnSpc>
                <a:spcPts val="2400"/>
              </a:lnSpc>
              <a:buNone/>
            </a:pPr>
            <a:r>
              <a:rPr lang="en-US" sz="1500" dirty="0">
                <a:solidFill>
                  <a:srgbClr val="E2E6E9"/>
                </a:solidFill>
                <a:latin typeface="Merriweather" pitchFamily="34" charset="0"/>
                <a:ea typeface="Merriweather" pitchFamily="34" charset="-122"/>
                <a:cs typeface="Merriweather" pitchFamily="34" charset="-120"/>
              </a:rPr>
              <a:t>CPS are better protected from emerging threats and vulnerabilities.</a:t>
            </a:r>
            <a:endParaRPr lang="en-US" sz="1500" dirty="0"/>
          </a:p>
        </p:txBody>
      </p:sp>
      <p:pic>
        <p:nvPicPr>
          <p:cNvPr id="7" name="Image 2" descr="preencoded.png">    </p:cNvPr>
          <p:cNvPicPr>
            <a:picLocks noChangeAspect="1"/>
          </p:cNvPicPr>
          <p:nvPr/>
        </p:nvPicPr>
        <p:blipFill>
          <a:blip r:embed="rId3"/>
          <a:stretch>
            <a:fillRect/>
          </a:stretch>
        </p:blipFill>
        <p:spPr>
          <a:xfrm>
            <a:off x="680085" y="4162187"/>
            <a:ext cx="485775" cy="485775"/>
          </a:xfrm>
          <a:prstGeom prst="rect">
            <a:avLst/>
          </a:prstGeom>
        </p:spPr>
      </p:pic>
      <p:sp>
        <p:nvSpPr>
          <p:cNvPr id="8" name="Text 3"/>
          <p:cNvSpPr/>
          <p:nvPr/>
        </p:nvSpPr>
        <p:spPr>
          <a:xfrm>
            <a:off x="680085" y="4842272"/>
            <a:ext cx="2446973" cy="303609"/>
          </a:xfrm>
          <a:prstGeom prst="rect">
            <a:avLst/>
          </a:prstGeom>
          <a:noFill/>
          <a:ln/>
        </p:spPr>
        <p:txBody>
          <a:bodyPr wrap="none" lIns="0" tIns="0" rIns="0" bIns="0" rtlCol="0" anchor="t"/>
          <a:lstStyle/>
          <a:p>
            <a:pPr algn="l" indent="0" marL="0">
              <a:lnSpc>
                <a:spcPts val="2350"/>
              </a:lnSpc>
              <a:buNone/>
            </a:pPr>
            <a:r>
              <a:rPr lang="en-US" sz="1900" dirty="0">
                <a:solidFill>
                  <a:srgbClr val="E2E6E9"/>
                </a:solidFill>
                <a:latin typeface="Merriweather" pitchFamily="34" charset="0"/>
                <a:ea typeface="Merriweather" pitchFamily="34" charset="-122"/>
                <a:cs typeface="Merriweather" pitchFamily="34" charset="-120"/>
              </a:rPr>
              <a:t>Improved Resilience</a:t>
            </a:r>
            <a:endParaRPr lang="en-US" sz="1900" dirty="0"/>
          </a:p>
        </p:txBody>
      </p:sp>
      <p:sp>
        <p:nvSpPr>
          <p:cNvPr id="9" name="Text 4"/>
          <p:cNvSpPr/>
          <p:nvPr/>
        </p:nvSpPr>
        <p:spPr>
          <a:xfrm>
            <a:off x="680085" y="5262443"/>
            <a:ext cx="7783830" cy="310872"/>
          </a:xfrm>
          <a:prstGeom prst="rect">
            <a:avLst/>
          </a:prstGeom>
          <a:noFill/>
          <a:ln/>
        </p:spPr>
        <p:txBody>
          <a:bodyPr wrap="none" lIns="0" tIns="0" rIns="0" bIns="0" rtlCol="0" anchor="t"/>
          <a:lstStyle/>
          <a:p>
            <a:pPr algn="l" indent="0" marL="0">
              <a:lnSpc>
                <a:spcPts val="2400"/>
              </a:lnSpc>
              <a:buNone/>
            </a:pPr>
            <a:r>
              <a:rPr lang="en-US" sz="1500" dirty="0">
                <a:solidFill>
                  <a:srgbClr val="E2E6E9"/>
                </a:solidFill>
                <a:latin typeface="Merriweather" pitchFamily="34" charset="0"/>
                <a:ea typeface="Merriweather" pitchFamily="34" charset="-122"/>
                <a:cs typeface="Merriweather" pitchFamily="34" charset="-120"/>
              </a:rPr>
              <a:t>The ecosystem can withstand disruptions and recover from attacks.</a:t>
            </a:r>
            <a:endParaRPr lang="en-US" sz="1500" dirty="0"/>
          </a:p>
        </p:txBody>
      </p:sp>
      <p:pic>
        <p:nvPicPr>
          <p:cNvPr id="10" name="Image 3" descr="preencoded.png">    </p:cNvPr>
          <p:cNvPicPr>
            <a:picLocks noChangeAspect="1"/>
          </p:cNvPicPr>
          <p:nvPr/>
        </p:nvPicPr>
        <p:blipFill>
          <a:blip r:embed="rId4"/>
          <a:stretch>
            <a:fillRect/>
          </a:stretch>
        </p:blipFill>
        <p:spPr>
          <a:xfrm>
            <a:off x="680085" y="6156246"/>
            <a:ext cx="485775" cy="485775"/>
          </a:xfrm>
          <a:prstGeom prst="rect">
            <a:avLst/>
          </a:prstGeom>
        </p:spPr>
      </p:pic>
      <p:sp>
        <p:nvSpPr>
          <p:cNvPr id="11" name="Text 5"/>
          <p:cNvSpPr/>
          <p:nvPr/>
        </p:nvSpPr>
        <p:spPr>
          <a:xfrm>
            <a:off x="680085" y="6836331"/>
            <a:ext cx="3051929" cy="303609"/>
          </a:xfrm>
          <a:prstGeom prst="rect">
            <a:avLst/>
          </a:prstGeom>
          <a:noFill/>
          <a:ln/>
        </p:spPr>
        <p:txBody>
          <a:bodyPr wrap="none" lIns="0" tIns="0" rIns="0" bIns="0" rtlCol="0" anchor="t"/>
          <a:lstStyle/>
          <a:p>
            <a:pPr algn="l" indent="0" marL="0">
              <a:lnSpc>
                <a:spcPts val="2350"/>
              </a:lnSpc>
              <a:buNone/>
            </a:pPr>
            <a:r>
              <a:rPr lang="en-US" sz="1900" dirty="0">
                <a:solidFill>
                  <a:srgbClr val="E2E6E9"/>
                </a:solidFill>
                <a:latin typeface="Merriweather" pitchFamily="34" charset="0"/>
                <a:ea typeface="Merriweather" pitchFamily="34" charset="-122"/>
                <a:cs typeface="Merriweather" pitchFamily="34" charset="-120"/>
              </a:rPr>
              <a:t>Sustainable Development</a:t>
            </a:r>
            <a:endParaRPr lang="en-US" sz="1900" dirty="0"/>
          </a:p>
        </p:txBody>
      </p:sp>
      <p:sp>
        <p:nvSpPr>
          <p:cNvPr id="12" name="Text 6"/>
          <p:cNvSpPr/>
          <p:nvPr/>
        </p:nvSpPr>
        <p:spPr>
          <a:xfrm>
            <a:off x="680085" y="7256502"/>
            <a:ext cx="7783830" cy="310872"/>
          </a:xfrm>
          <a:prstGeom prst="rect">
            <a:avLst/>
          </a:prstGeom>
          <a:noFill/>
          <a:ln/>
        </p:spPr>
        <p:txBody>
          <a:bodyPr wrap="none" lIns="0" tIns="0" rIns="0" bIns="0" rtlCol="0" anchor="t"/>
          <a:lstStyle/>
          <a:p>
            <a:pPr algn="l" indent="0" marL="0">
              <a:lnSpc>
                <a:spcPts val="2400"/>
              </a:lnSpc>
              <a:buNone/>
            </a:pPr>
            <a:r>
              <a:rPr lang="en-US" sz="1500" dirty="0">
                <a:solidFill>
                  <a:srgbClr val="E2E6E9"/>
                </a:solidFill>
                <a:latin typeface="Merriweather" pitchFamily="34" charset="0"/>
                <a:ea typeface="Merriweather" pitchFamily="34" charset="-122"/>
                <a:cs typeface="Merriweather" pitchFamily="34" charset="-120"/>
              </a:rPr>
              <a:t>A secure and resilient CPS ecosystem enables innovation and growth.</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113234"/>
            <a:ext cx="7416403" cy="2313861"/>
          </a:xfrm>
          <a:prstGeom prst="rect">
            <a:avLst/>
          </a:prstGeom>
          <a:noFill/>
          <a:ln/>
        </p:spPr>
        <p:txBody>
          <a:bodyPr wrap="squar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Data Set: Simulated Cyber Physical System Environment</a:t>
            </a:r>
            <a:endParaRPr lang="en-US" sz="4850" dirty="0"/>
          </a:p>
        </p:txBody>
      </p:sp>
      <p:sp>
        <p:nvSpPr>
          <p:cNvPr id="4" name="Text 1"/>
          <p:cNvSpPr/>
          <p:nvPr/>
        </p:nvSpPr>
        <p:spPr>
          <a:xfrm>
            <a:off x="6350198" y="3797260"/>
            <a:ext cx="7416403" cy="789622"/>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project utilizes a simulated environment to evaluate the framework's performance.</a:t>
            </a:r>
            <a:endParaRPr lang="en-US" sz="1900" dirty="0"/>
          </a:p>
        </p:txBody>
      </p:sp>
      <p:sp>
        <p:nvSpPr>
          <p:cNvPr id="5" name="Text 2"/>
          <p:cNvSpPr/>
          <p:nvPr/>
        </p:nvSpPr>
        <p:spPr>
          <a:xfrm>
            <a:off x="6350198" y="4864537"/>
            <a:ext cx="7416403" cy="1184434"/>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dataset consists of various scenarios and configurations of CPS, such as a drone swarm, where different security policies are enforced incrementally.</a:t>
            </a:r>
            <a:endParaRPr lang="en-US" sz="1900" dirty="0"/>
          </a:p>
        </p:txBody>
      </p:sp>
      <p:sp>
        <p:nvSpPr>
          <p:cNvPr id="6" name="Text 3"/>
          <p:cNvSpPr/>
          <p:nvPr/>
        </p:nvSpPr>
        <p:spPr>
          <a:xfrm>
            <a:off x="6350198" y="6326624"/>
            <a:ext cx="7416403" cy="789622"/>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These scenarios help test the effectiveness of the proposed solution in a controlled setting.</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3798" y="1116806"/>
            <a:ext cx="8837057"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Tools and Technologies Used</a:t>
            </a:r>
            <a:endParaRPr lang="en-US" sz="4850" dirty="0"/>
          </a:p>
        </p:txBody>
      </p:sp>
      <p:sp>
        <p:nvSpPr>
          <p:cNvPr id="3" name="Shape 1"/>
          <p:cNvSpPr/>
          <p:nvPr/>
        </p:nvSpPr>
        <p:spPr>
          <a:xfrm>
            <a:off x="863798" y="2381726"/>
            <a:ext cx="6328053" cy="2242066"/>
          </a:xfrm>
          <a:prstGeom prst="roundRect">
            <a:avLst>
              <a:gd name="adj" fmla="val 4624"/>
            </a:avLst>
          </a:prstGeom>
          <a:solidFill>
            <a:srgbClr val="003180"/>
          </a:solidFill>
          <a:ln w="15240">
            <a:solidFill>
              <a:srgbClr val="194A99"/>
            </a:solidFill>
            <a:prstDash val="solid"/>
          </a:ln>
        </p:spPr>
      </p:sp>
      <p:sp>
        <p:nvSpPr>
          <p:cNvPr id="4" name="Text 2"/>
          <p:cNvSpPr/>
          <p:nvPr/>
        </p:nvSpPr>
        <p:spPr>
          <a:xfrm>
            <a:off x="1125855" y="2643783"/>
            <a:ext cx="3852148" cy="385524"/>
          </a:xfrm>
          <a:prstGeom prst="rect">
            <a:avLst/>
          </a:prstGeom>
          <a:noFill/>
          <a:ln/>
        </p:spPr>
        <p:txBody>
          <a:bodyPr wrap="none" lIns="0" tIns="0" rIns="0" bIns="0" rtlCol="0" anchor="t"/>
          <a:lstStyle/>
          <a:p>
            <a:pPr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Programming Languages</a:t>
            </a:r>
            <a:endParaRPr lang="en-US" sz="2400" dirty="0"/>
          </a:p>
        </p:txBody>
      </p:sp>
      <p:sp>
        <p:nvSpPr>
          <p:cNvPr id="5" name="Text 3"/>
          <p:cNvSpPr/>
          <p:nvPr/>
        </p:nvSpPr>
        <p:spPr>
          <a:xfrm>
            <a:off x="1125855" y="3177302"/>
            <a:ext cx="5803940" cy="1184434"/>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project leverages C and synchronous programming languages for real-time policy enforcement.</a:t>
            </a:r>
            <a:endParaRPr lang="en-US" sz="1900" dirty="0"/>
          </a:p>
        </p:txBody>
      </p:sp>
      <p:sp>
        <p:nvSpPr>
          <p:cNvPr id="6" name="Shape 4"/>
          <p:cNvSpPr/>
          <p:nvPr/>
        </p:nvSpPr>
        <p:spPr>
          <a:xfrm>
            <a:off x="7438668" y="2381726"/>
            <a:ext cx="6328053" cy="2242066"/>
          </a:xfrm>
          <a:prstGeom prst="roundRect">
            <a:avLst>
              <a:gd name="adj" fmla="val 4624"/>
            </a:avLst>
          </a:prstGeom>
          <a:solidFill>
            <a:srgbClr val="003180"/>
          </a:solidFill>
          <a:ln w="15240">
            <a:solidFill>
              <a:srgbClr val="194A99"/>
            </a:solidFill>
            <a:prstDash val="solid"/>
          </a:ln>
        </p:spPr>
      </p:sp>
      <p:sp>
        <p:nvSpPr>
          <p:cNvPr id="7" name="Text 5"/>
          <p:cNvSpPr/>
          <p:nvPr/>
        </p:nvSpPr>
        <p:spPr>
          <a:xfrm>
            <a:off x="7700724" y="2643783"/>
            <a:ext cx="5208270" cy="385524"/>
          </a:xfrm>
          <a:prstGeom prst="rect">
            <a:avLst/>
          </a:prstGeom>
          <a:noFill/>
          <a:ln/>
        </p:spPr>
        <p:txBody>
          <a:bodyPr wrap="none" lIns="0" tIns="0" rIns="0" bIns="0" rtlCol="0" anchor="t"/>
          <a:lstStyle/>
          <a:p>
            <a:pPr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Runtime Enforcement Framework</a:t>
            </a:r>
            <a:endParaRPr lang="en-US" sz="2400" dirty="0"/>
          </a:p>
        </p:txBody>
      </p:sp>
      <p:sp>
        <p:nvSpPr>
          <p:cNvPr id="8" name="Text 6"/>
          <p:cNvSpPr/>
          <p:nvPr/>
        </p:nvSpPr>
        <p:spPr>
          <a:xfrm>
            <a:off x="7700724" y="3177302"/>
            <a:ext cx="5803940" cy="1184434"/>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 custom runtime enforcement framework, extending easy-rte, provides a flexible platform for security policy enforcement.</a:t>
            </a:r>
            <a:endParaRPr lang="en-US" sz="1900" dirty="0"/>
          </a:p>
        </p:txBody>
      </p:sp>
      <p:sp>
        <p:nvSpPr>
          <p:cNvPr id="9" name="Shape 7"/>
          <p:cNvSpPr/>
          <p:nvPr/>
        </p:nvSpPr>
        <p:spPr>
          <a:xfrm>
            <a:off x="863798" y="4870609"/>
            <a:ext cx="6328053" cy="2242066"/>
          </a:xfrm>
          <a:prstGeom prst="roundRect">
            <a:avLst>
              <a:gd name="adj" fmla="val 4624"/>
            </a:avLst>
          </a:prstGeom>
          <a:solidFill>
            <a:srgbClr val="003180"/>
          </a:solidFill>
          <a:ln w="15240">
            <a:solidFill>
              <a:srgbClr val="194A99"/>
            </a:solidFill>
            <a:prstDash val="solid"/>
          </a:ln>
        </p:spPr>
      </p:sp>
      <p:sp>
        <p:nvSpPr>
          <p:cNvPr id="10" name="Text 8"/>
          <p:cNvSpPr/>
          <p:nvPr/>
        </p:nvSpPr>
        <p:spPr>
          <a:xfrm>
            <a:off x="1125855" y="5132665"/>
            <a:ext cx="3085386" cy="385524"/>
          </a:xfrm>
          <a:prstGeom prst="rect">
            <a:avLst/>
          </a:prstGeom>
          <a:noFill/>
          <a:ln/>
        </p:spPr>
        <p:txBody>
          <a:bodyPr wrap="none" lIns="0" tIns="0" rIns="0" bIns="0" rtlCol="0" anchor="t"/>
          <a:lstStyle/>
          <a:p>
            <a:pPr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Simulation Tools</a:t>
            </a:r>
            <a:endParaRPr lang="en-US" sz="2400" dirty="0"/>
          </a:p>
        </p:txBody>
      </p:sp>
      <p:sp>
        <p:nvSpPr>
          <p:cNvPr id="11" name="Text 9"/>
          <p:cNvSpPr/>
          <p:nvPr/>
        </p:nvSpPr>
        <p:spPr>
          <a:xfrm>
            <a:off x="1125855" y="5666184"/>
            <a:ext cx="5803940" cy="1184434"/>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Simulation tools enable testing and evaluation of the framework's effectiveness under various CPS scenarios and configurations.</a:t>
            </a:r>
            <a:endParaRPr lang="en-US" sz="1900" dirty="0"/>
          </a:p>
        </p:txBody>
      </p:sp>
      <p:sp>
        <p:nvSpPr>
          <p:cNvPr id="12" name="Shape 10"/>
          <p:cNvSpPr/>
          <p:nvPr/>
        </p:nvSpPr>
        <p:spPr>
          <a:xfrm>
            <a:off x="7438668" y="4870609"/>
            <a:ext cx="6328053" cy="2242066"/>
          </a:xfrm>
          <a:prstGeom prst="roundRect">
            <a:avLst>
              <a:gd name="adj" fmla="val 4624"/>
            </a:avLst>
          </a:prstGeom>
          <a:solidFill>
            <a:srgbClr val="003180"/>
          </a:solidFill>
          <a:ln w="15240">
            <a:solidFill>
              <a:srgbClr val="194A99"/>
            </a:solidFill>
            <a:prstDash val="solid"/>
          </a:ln>
        </p:spPr>
      </p:sp>
      <p:sp>
        <p:nvSpPr>
          <p:cNvPr id="13" name="Text 11"/>
          <p:cNvSpPr/>
          <p:nvPr/>
        </p:nvSpPr>
        <p:spPr>
          <a:xfrm>
            <a:off x="7700724" y="5132665"/>
            <a:ext cx="3085386" cy="385524"/>
          </a:xfrm>
          <a:prstGeom prst="rect">
            <a:avLst/>
          </a:prstGeom>
          <a:noFill/>
          <a:ln/>
        </p:spPr>
        <p:txBody>
          <a:bodyPr wrap="none" lIns="0" tIns="0" rIns="0" bIns="0" rtlCol="0" anchor="t"/>
          <a:lstStyle/>
          <a:p>
            <a:pPr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Custom Compilers</a:t>
            </a:r>
            <a:endParaRPr lang="en-US" sz="2400" dirty="0"/>
          </a:p>
        </p:txBody>
      </p:sp>
      <p:sp>
        <p:nvSpPr>
          <p:cNvPr id="14" name="Text 12"/>
          <p:cNvSpPr/>
          <p:nvPr/>
        </p:nvSpPr>
        <p:spPr>
          <a:xfrm>
            <a:off x="7700724" y="5666184"/>
            <a:ext cx="5803940" cy="1184434"/>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Custom compilers generate serially composed enforcers for efficient and modular security policy implementation.</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69714" y="447675"/>
            <a:ext cx="5371505" cy="508635"/>
          </a:xfrm>
          <a:prstGeom prst="rect">
            <a:avLst/>
          </a:prstGeom>
          <a:noFill/>
          <a:ln/>
        </p:spPr>
        <p:txBody>
          <a:bodyPr wrap="none" lIns="0" tIns="0" rIns="0" bIns="0" rtlCol="0" anchor="t"/>
          <a:lstStyle/>
          <a:p>
            <a:pPr indent="0" marL="0">
              <a:lnSpc>
                <a:spcPts val="4000"/>
              </a:lnSpc>
              <a:buNone/>
            </a:pPr>
            <a:r>
              <a:rPr lang="en-US" sz="3200" dirty="0">
                <a:solidFill>
                  <a:srgbClr val="F5F0F0"/>
                </a:solidFill>
                <a:latin typeface="Merriweather" pitchFamily="34" charset="0"/>
                <a:ea typeface="Merriweather" pitchFamily="34" charset="-122"/>
                <a:cs typeface="Merriweather" pitchFamily="34" charset="-120"/>
              </a:rPr>
              <a:t>Project Flow and Approach</a:t>
            </a:r>
            <a:endParaRPr lang="en-US" sz="3200" dirty="0"/>
          </a:p>
        </p:txBody>
      </p:sp>
      <p:sp>
        <p:nvSpPr>
          <p:cNvPr id="3" name="Shape 1"/>
          <p:cNvSpPr/>
          <p:nvPr/>
        </p:nvSpPr>
        <p:spPr>
          <a:xfrm>
            <a:off x="7303770" y="1281827"/>
            <a:ext cx="22860" cy="6502241"/>
          </a:xfrm>
          <a:prstGeom prst="roundRect">
            <a:avLst>
              <a:gd name="adj" fmla="val 299115"/>
            </a:avLst>
          </a:prstGeom>
          <a:solidFill>
            <a:srgbClr val="194A99"/>
          </a:solidFill>
          <a:ln/>
        </p:spPr>
      </p:sp>
      <p:sp>
        <p:nvSpPr>
          <p:cNvPr id="4" name="Shape 2"/>
          <p:cNvSpPr/>
          <p:nvPr/>
        </p:nvSpPr>
        <p:spPr>
          <a:xfrm>
            <a:off x="6585228" y="1636633"/>
            <a:ext cx="569714" cy="22860"/>
          </a:xfrm>
          <a:prstGeom prst="roundRect">
            <a:avLst>
              <a:gd name="adj" fmla="val 299115"/>
            </a:avLst>
          </a:prstGeom>
          <a:solidFill>
            <a:srgbClr val="194A99"/>
          </a:solidFill>
          <a:ln/>
        </p:spPr>
      </p:sp>
      <p:sp>
        <p:nvSpPr>
          <p:cNvPr id="5" name="Shape 3"/>
          <p:cNvSpPr/>
          <p:nvPr/>
        </p:nvSpPr>
        <p:spPr>
          <a:xfrm>
            <a:off x="7132082" y="1464945"/>
            <a:ext cx="366236" cy="366236"/>
          </a:xfrm>
          <a:prstGeom prst="roundRect">
            <a:avLst>
              <a:gd name="adj" fmla="val 18670"/>
            </a:avLst>
          </a:prstGeom>
          <a:solidFill>
            <a:srgbClr val="003180"/>
          </a:solidFill>
          <a:ln w="7620">
            <a:solidFill>
              <a:srgbClr val="194A99"/>
            </a:solidFill>
            <a:prstDash val="solid"/>
          </a:ln>
        </p:spPr>
      </p:sp>
      <p:sp>
        <p:nvSpPr>
          <p:cNvPr id="6" name="Text 4"/>
          <p:cNvSpPr/>
          <p:nvPr/>
        </p:nvSpPr>
        <p:spPr>
          <a:xfrm>
            <a:off x="7261384" y="1525905"/>
            <a:ext cx="107513" cy="244197"/>
          </a:xfrm>
          <a:prstGeom prst="rect">
            <a:avLst/>
          </a:prstGeom>
          <a:noFill/>
          <a:ln/>
        </p:spPr>
        <p:txBody>
          <a:bodyPr wrap="none" lIns="0" tIns="0" rIns="0" bIns="0" rtlCol="0" anchor="t"/>
          <a:lstStyle/>
          <a:p>
            <a:pPr algn="ctr" indent="0" marL="0">
              <a:lnSpc>
                <a:spcPts val="1900"/>
              </a:lnSpc>
              <a:buNone/>
            </a:pPr>
            <a:r>
              <a:rPr lang="en-US" sz="1900" dirty="0">
                <a:solidFill>
                  <a:srgbClr val="E2E6E9"/>
                </a:solidFill>
                <a:latin typeface="Merriweather" pitchFamily="34" charset="0"/>
                <a:ea typeface="Merriweather" pitchFamily="34" charset="-122"/>
                <a:cs typeface="Merriweather" pitchFamily="34" charset="-120"/>
              </a:rPr>
              <a:t>1</a:t>
            </a:r>
            <a:endParaRPr lang="en-US" sz="1900" dirty="0"/>
          </a:p>
        </p:txBody>
      </p:sp>
      <p:sp>
        <p:nvSpPr>
          <p:cNvPr id="7" name="Text 5"/>
          <p:cNvSpPr/>
          <p:nvPr/>
        </p:nvSpPr>
        <p:spPr>
          <a:xfrm>
            <a:off x="1887141" y="1444585"/>
            <a:ext cx="4532709" cy="254317"/>
          </a:xfrm>
          <a:prstGeom prst="rect">
            <a:avLst/>
          </a:prstGeom>
          <a:noFill/>
          <a:ln/>
        </p:spPr>
        <p:txBody>
          <a:bodyPr wrap="none" lIns="0" tIns="0" rIns="0" bIns="0" rtlCol="0" anchor="t"/>
          <a:lstStyle/>
          <a:p>
            <a:pPr algn="r" indent="0" marL="0">
              <a:lnSpc>
                <a:spcPts val="2000"/>
              </a:lnSpc>
              <a:buNone/>
            </a:pPr>
            <a:r>
              <a:rPr lang="en-US" sz="1600" dirty="0">
                <a:solidFill>
                  <a:srgbClr val="E2E6E9"/>
                </a:solidFill>
                <a:latin typeface="Merriweather" pitchFamily="34" charset="0"/>
                <a:ea typeface="Merriweather" pitchFamily="34" charset="-122"/>
                <a:cs typeface="Merriweather" pitchFamily="34" charset="-120"/>
              </a:rPr>
              <a:t>Problem Identification and Literature Review</a:t>
            </a:r>
            <a:endParaRPr lang="en-US" sz="1600" dirty="0"/>
          </a:p>
        </p:txBody>
      </p:sp>
      <p:sp>
        <p:nvSpPr>
          <p:cNvPr id="8" name="Text 6"/>
          <p:cNvSpPr/>
          <p:nvPr/>
        </p:nvSpPr>
        <p:spPr>
          <a:xfrm>
            <a:off x="569714" y="1796534"/>
            <a:ext cx="5850136" cy="520779"/>
          </a:xfrm>
          <a:prstGeom prst="rect">
            <a:avLst/>
          </a:prstGeom>
          <a:noFill/>
          <a:ln/>
        </p:spPr>
        <p:txBody>
          <a:bodyPr wrap="square" lIns="0" tIns="0" rIns="0" bIns="0" rtlCol="0" anchor="t"/>
          <a:lstStyle/>
          <a:p>
            <a:pPr algn="r" indent="0" marL="0">
              <a:lnSpc>
                <a:spcPts val="2050"/>
              </a:lnSpc>
              <a:buNone/>
            </a:pPr>
            <a:r>
              <a:rPr lang="en-US" sz="1250" dirty="0">
                <a:solidFill>
                  <a:srgbClr val="E2E6E9"/>
                </a:solidFill>
                <a:latin typeface="Merriweather" pitchFamily="34" charset="0"/>
                <a:ea typeface="Merriweather" pitchFamily="34" charset="-122"/>
                <a:cs typeface="Merriweather" pitchFamily="34" charset="-120"/>
              </a:rPr>
              <a:t>The project identified limitations of existing CPS security mechanisms and reviewed literature on runtime enforcement.</a:t>
            </a:r>
            <a:endParaRPr lang="en-US" sz="1250" dirty="0"/>
          </a:p>
        </p:txBody>
      </p:sp>
      <p:sp>
        <p:nvSpPr>
          <p:cNvPr id="9" name="Shape 7"/>
          <p:cNvSpPr/>
          <p:nvPr/>
        </p:nvSpPr>
        <p:spPr>
          <a:xfrm>
            <a:off x="7475458" y="2450544"/>
            <a:ext cx="569714" cy="22860"/>
          </a:xfrm>
          <a:prstGeom prst="roundRect">
            <a:avLst>
              <a:gd name="adj" fmla="val 299115"/>
            </a:avLst>
          </a:prstGeom>
          <a:solidFill>
            <a:srgbClr val="194A99"/>
          </a:solidFill>
          <a:ln/>
        </p:spPr>
      </p:sp>
      <p:sp>
        <p:nvSpPr>
          <p:cNvPr id="10" name="Shape 8"/>
          <p:cNvSpPr/>
          <p:nvPr/>
        </p:nvSpPr>
        <p:spPr>
          <a:xfrm>
            <a:off x="7132082" y="2278856"/>
            <a:ext cx="366236" cy="366236"/>
          </a:xfrm>
          <a:prstGeom prst="roundRect">
            <a:avLst>
              <a:gd name="adj" fmla="val 18670"/>
            </a:avLst>
          </a:prstGeom>
          <a:solidFill>
            <a:srgbClr val="003180"/>
          </a:solidFill>
          <a:ln w="7620">
            <a:solidFill>
              <a:srgbClr val="194A99"/>
            </a:solidFill>
            <a:prstDash val="solid"/>
          </a:ln>
        </p:spPr>
      </p:sp>
      <p:sp>
        <p:nvSpPr>
          <p:cNvPr id="11" name="Text 9"/>
          <p:cNvSpPr/>
          <p:nvPr/>
        </p:nvSpPr>
        <p:spPr>
          <a:xfrm>
            <a:off x="7242215" y="2339816"/>
            <a:ext cx="145971" cy="244197"/>
          </a:xfrm>
          <a:prstGeom prst="rect">
            <a:avLst/>
          </a:prstGeom>
          <a:noFill/>
          <a:ln/>
        </p:spPr>
        <p:txBody>
          <a:bodyPr wrap="none" lIns="0" tIns="0" rIns="0" bIns="0" rtlCol="0" anchor="t"/>
          <a:lstStyle/>
          <a:p>
            <a:pPr algn="ctr" indent="0" marL="0">
              <a:lnSpc>
                <a:spcPts val="1900"/>
              </a:lnSpc>
              <a:buNone/>
            </a:pPr>
            <a:r>
              <a:rPr lang="en-US" sz="1900" dirty="0">
                <a:solidFill>
                  <a:srgbClr val="E2E6E9"/>
                </a:solidFill>
                <a:latin typeface="Merriweather" pitchFamily="34" charset="0"/>
                <a:ea typeface="Merriweather" pitchFamily="34" charset="-122"/>
                <a:cs typeface="Merriweather" pitchFamily="34" charset="-120"/>
              </a:rPr>
              <a:t>2</a:t>
            </a:r>
            <a:endParaRPr lang="en-US" sz="1900" dirty="0"/>
          </a:p>
        </p:txBody>
      </p:sp>
      <p:sp>
        <p:nvSpPr>
          <p:cNvPr id="12" name="Text 10"/>
          <p:cNvSpPr/>
          <p:nvPr/>
        </p:nvSpPr>
        <p:spPr>
          <a:xfrm>
            <a:off x="8210550" y="2258497"/>
            <a:ext cx="2035016" cy="254317"/>
          </a:xfrm>
          <a:prstGeom prst="rect">
            <a:avLst/>
          </a:prstGeom>
          <a:noFill/>
          <a:ln/>
        </p:spPr>
        <p:txBody>
          <a:bodyPr wrap="none" lIns="0" tIns="0" rIns="0" bIns="0" rtlCol="0" anchor="t"/>
          <a:lstStyle/>
          <a:p>
            <a:pPr algn="l" indent="0" marL="0">
              <a:lnSpc>
                <a:spcPts val="2000"/>
              </a:lnSpc>
              <a:buNone/>
            </a:pPr>
            <a:r>
              <a:rPr lang="en-US" sz="1600" dirty="0">
                <a:solidFill>
                  <a:srgbClr val="E2E6E9"/>
                </a:solidFill>
                <a:latin typeface="Merriweather" pitchFamily="34" charset="0"/>
                <a:ea typeface="Merriweather" pitchFamily="34" charset="-122"/>
                <a:cs typeface="Merriweather" pitchFamily="34" charset="-120"/>
              </a:rPr>
              <a:t>Framework Design</a:t>
            </a:r>
            <a:endParaRPr lang="en-US" sz="1600" dirty="0"/>
          </a:p>
        </p:txBody>
      </p:sp>
      <p:sp>
        <p:nvSpPr>
          <p:cNvPr id="13" name="Text 11"/>
          <p:cNvSpPr/>
          <p:nvPr/>
        </p:nvSpPr>
        <p:spPr>
          <a:xfrm>
            <a:off x="8210550" y="2610445"/>
            <a:ext cx="5850136" cy="520779"/>
          </a:xfrm>
          <a:prstGeom prst="rect">
            <a:avLst/>
          </a:prstGeom>
          <a:noFill/>
          <a:ln/>
        </p:spPr>
        <p:txBody>
          <a:bodyPr wrap="square" lIns="0" tIns="0" rIns="0" bIns="0" rtlCol="0" anchor="t"/>
          <a:lstStyle/>
          <a:p>
            <a:pPr algn="l" indent="0" marL="0">
              <a:lnSpc>
                <a:spcPts val="2050"/>
              </a:lnSpc>
              <a:buNone/>
            </a:pPr>
            <a:r>
              <a:rPr lang="en-US" sz="1250" dirty="0">
                <a:solidFill>
                  <a:srgbClr val="E2E6E9"/>
                </a:solidFill>
                <a:latin typeface="Merriweather" pitchFamily="34" charset="0"/>
                <a:ea typeface="Merriweather" pitchFamily="34" charset="-122"/>
                <a:cs typeface="Merriweather" pitchFamily="34" charset="-120"/>
              </a:rPr>
              <a:t>A compositional RE framework was designed to incrementally enforce security policies expressed as safety automata.</a:t>
            </a:r>
            <a:endParaRPr lang="en-US" sz="1250" dirty="0"/>
          </a:p>
        </p:txBody>
      </p:sp>
      <p:sp>
        <p:nvSpPr>
          <p:cNvPr id="14" name="Shape 12"/>
          <p:cNvSpPr/>
          <p:nvPr/>
        </p:nvSpPr>
        <p:spPr>
          <a:xfrm>
            <a:off x="6585228" y="3183136"/>
            <a:ext cx="569714" cy="22860"/>
          </a:xfrm>
          <a:prstGeom prst="roundRect">
            <a:avLst>
              <a:gd name="adj" fmla="val 299115"/>
            </a:avLst>
          </a:prstGeom>
          <a:solidFill>
            <a:srgbClr val="194A99"/>
          </a:solidFill>
          <a:ln/>
        </p:spPr>
      </p:sp>
      <p:sp>
        <p:nvSpPr>
          <p:cNvPr id="15" name="Shape 13"/>
          <p:cNvSpPr/>
          <p:nvPr/>
        </p:nvSpPr>
        <p:spPr>
          <a:xfrm>
            <a:off x="7132082" y="3011448"/>
            <a:ext cx="366236" cy="366236"/>
          </a:xfrm>
          <a:prstGeom prst="roundRect">
            <a:avLst>
              <a:gd name="adj" fmla="val 18670"/>
            </a:avLst>
          </a:prstGeom>
          <a:solidFill>
            <a:srgbClr val="003180"/>
          </a:solidFill>
          <a:ln w="7620">
            <a:solidFill>
              <a:srgbClr val="194A99"/>
            </a:solidFill>
            <a:prstDash val="solid"/>
          </a:ln>
        </p:spPr>
      </p:sp>
      <p:sp>
        <p:nvSpPr>
          <p:cNvPr id="16" name="Text 14"/>
          <p:cNvSpPr/>
          <p:nvPr/>
        </p:nvSpPr>
        <p:spPr>
          <a:xfrm>
            <a:off x="7246739" y="3072408"/>
            <a:ext cx="136803" cy="244197"/>
          </a:xfrm>
          <a:prstGeom prst="rect">
            <a:avLst/>
          </a:prstGeom>
          <a:noFill/>
          <a:ln/>
        </p:spPr>
        <p:txBody>
          <a:bodyPr wrap="none" lIns="0" tIns="0" rIns="0" bIns="0" rtlCol="0" anchor="t"/>
          <a:lstStyle/>
          <a:p>
            <a:pPr algn="ctr" indent="0" marL="0">
              <a:lnSpc>
                <a:spcPts val="1900"/>
              </a:lnSpc>
              <a:buNone/>
            </a:pPr>
            <a:r>
              <a:rPr lang="en-US" sz="1900" dirty="0">
                <a:solidFill>
                  <a:srgbClr val="E2E6E9"/>
                </a:solidFill>
                <a:latin typeface="Merriweather" pitchFamily="34" charset="0"/>
                <a:ea typeface="Merriweather" pitchFamily="34" charset="-122"/>
                <a:cs typeface="Merriweather" pitchFamily="34" charset="-120"/>
              </a:rPr>
              <a:t>3</a:t>
            </a:r>
            <a:endParaRPr lang="en-US" sz="1900" dirty="0"/>
          </a:p>
        </p:txBody>
      </p:sp>
      <p:sp>
        <p:nvSpPr>
          <p:cNvPr id="17" name="Text 15"/>
          <p:cNvSpPr/>
          <p:nvPr/>
        </p:nvSpPr>
        <p:spPr>
          <a:xfrm>
            <a:off x="2108954" y="2991088"/>
            <a:ext cx="4310896" cy="254317"/>
          </a:xfrm>
          <a:prstGeom prst="rect">
            <a:avLst/>
          </a:prstGeom>
          <a:noFill/>
          <a:ln/>
        </p:spPr>
        <p:txBody>
          <a:bodyPr wrap="none" lIns="0" tIns="0" rIns="0" bIns="0" rtlCol="0" anchor="t"/>
          <a:lstStyle/>
          <a:p>
            <a:pPr algn="r" indent="0" marL="0">
              <a:lnSpc>
                <a:spcPts val="2000"/>
              </a:lnSpc>
              <a:buNone/>
            </a:pPr>
            <a:r>
              <a:rPr lang="en-US" sz="1600" dirty="0">
                <a:solidFill>
                  <a:srgbClr val="E2E6E9"/>
                </a:solidFill>
                <a:latin typeface="Merriweather" pitchFamily="34" charset="0"/>
                <a:ea typeface="Merriweather" pitchFamily="34" charset="-122"/>
                <a:cs typeface="Merriweather" pitchFamily="34" charset="-120"/>
              </a:rPr>
              <a:t>Implementation of Enforcement Functions</a:t>
            </a:r>
            <a:endParaRPr lang="en-US" sz="1600" dirty="0"/>
          </a:p>
        </p:txBody>
      </p:sp>
      <p:sp>
        <p:nvSpPr>
          <p:cNvPr id="18" name="Text 16"/>
          <p:cNvSpPr/>
          <p:nvPr/>
        </p:nvSpPr>
        <p:spPr>
          <a:xfrm>
            <a:off x="569714" y="3343037"/>
            <a:ext cx="5850136" cy="781169"/>
          </a:xfrm>
          <a:prstGeom prst="rect">
            <a:avLst/>
          </a:prstGeom>
          <a:noFill/>
          <a:ln/>
        </p:spPr>
        <p:txBody>
          <a:bodyPr wrap="square" lIns="0" tIns="0" rIns="0" bIns="0" rtlCol="0" anchor="t"/>
          <a:lstStyle/>
          <a:p>
            <a:pPr algn="r" indent="0" marL="0">
              <a:lnSpc>
                <a:spcPts val="2050"/>
              </a:lnSpc>
              <a:buNone/>
            </a:pPr>
            <a:r>
              <a:rPr lang="en-US" sz="1250" dirty="0">
                <a:solidFill>
                  <a:srgbClr val="E2E6E9"/>
                </a:solidFill>
                <a:latin typeface="Merriweather" pitchFamily="34" charset="0"/>
                <a:ea typeface="Merriweather" pitchFamily="34" charset="-122"/>
                <a:cs typeface="Merriweather" pitchFamily="34" charset="-120"/>
              </a:rPr>
              <a:t>The core implementation focused on input/output enforcement and select functions to monitor and modify events, ensuring adherence to security policies.</a:t>
            </a:r>
            <a:endParaRPr lang="en-US" sz="1250" dirty="0"/>
          </a:p>
        </p:txBody>
      </p:sp>
      <p:sp>
        <p:nvSpPr>
          <p:cNvPr id="19" name="Shape 17"/>
          <p:cNvSpPr/>
          <p:nvPr/>
        </p:nvSpPr>
        <p:spPr>
          <a:xfrm>
            <a:off x="7475458" y="3993833"/>
            <a:ext cx="569714" cy="22860"/>
          </a:xfrm>
          <a:prstGeom prst="roundRect">
            <a:avLst>
              <a:gd name="adj" fmla="val 299115"/>
            </a:avLst>
          </a:prstGeom>
          <a:solidFill>
            <a:srgbClr val="194A99"/>
          </a:solidFill>
          <a:ln/>
        </p:spPr>
      </p:sp>
      <p:sp>
        <p:nvSpPr>
          <p:cNvPr id="20" name="Shape 18"/>
          <p:cNvSpPr/>
          <p:nvPr/>
        </p:nvSpPr>
        <p:spPr>
          <a:xfrm>
            <a:off x="7132082" y="3822144"/>
            <a:ext cx="366236" cy="366236"/>
          </a:xfrm>
          <a:prstGeom prst="roundRect">
            <a:avLst>
              <a:gd name="adj" fmla="val 18670"/>
            </a:avLst>
          </a:prstGeom>
          <a:solidFill>
            <a:srgbClr val="003180"/>
          </a:solidFill>
          <a:ln w="7620">
            <a:solidFill>
              <a:srgbClr val="194A99"/>
            </a:solidFill>
            <a:prstDash val="solid"/>
          </a:ln>
        </p:spPr>
      </p:sp>
      <p:sp>
        <p:nvSpPr>
          <p:cNvPr id="21" name="Text 19"/>
          <p:cNvSpPr/>
          <p:nvPr/>
        </p:nvSpPr>
        <p:spPr>
          <a:xfrm>
            <a:off x="7236500" y="3883104"/>
            <a:ext cx="157282" cy="244197"/>
          </a:xfrm>
          <a:prstGeom prst="rect">
            <a:avLst/>
          </a:prstGeom>
          <a:noFill/>
          <a:ln/>
        </p:spPr>
        <p:txBody>
          <a:bodyPr wrap="none" lIns="0" tIns="0" rIns="0" bIns="0" rtlCol="0" anchor="t"/>
          <a:lstStyle/>
          <a:p>
            <a:pPr algn="ctr" indent="0" marL="0">
              <a:lnSpc>
                <a:spcPts val="1900"/>
              </a:lnSpc>
              <a:buNone/>
            </a:pPr>
            <a:r>
              <a:rPr lang="en-US" sz="1900" dirty="0">
                <a:solidFill>
                  <a:srgbClr val="E2E6E9"/>
                </a:solidFill>
                <a:latin typeface="Merriweather" pitchFamily="34" charset="0"/>
                <a:ea typeface="Merriweather" pitchFamily="34" charset="-122"/>
                <a:cs typeface="Merriweather" pitchFamily="34" charset="-120"/>
              </a:rPr>
              <a:t>4</a:t>
            </a:r>
            <a:endParaRPr lang="en-US" sz="1900" dirty="0"/>
          </a:p>
        </p:txBody>
      </p:sp>
      <p:sp>
        <p:nvSpPr>
          <p:cNvPr id="22" name="Text 20"/>
          <p:cNvSpPr/>
          <p:nvPr/>
        </p:nvSpPr>
        <p:spPr>
          <a:xfrm>
            <a:off x="8210550" y="3801785"/>
            <a:ext cx="2567464" cy="254317"/>
          </a:xfrm>
          <a:prstGeom prst="rect">
            <a:avLst/>
          </a:prstGeom>
          <a:noFill/>
          <a:ln/>
        </p:spPr>
        <p:txBody>
          <a:bodyPr wrap="none" lIns="0" tIns="0" rIns="0" bIns="0" rtlCol="0" anchor="t"/>
          <a:lstStyle/>
          <a:p>
            <a:pPr algn="l" indent="0" marL="0">
              <a:lnSpc>
                <a:spcPts val="2000"/>
              </a:lnSpc>
              <a:buNone/>
            </a:pPr>
            <a:r>
              <a:rPr lang="en-US" sz="1600" dirty="0">
                <a:solidFill>
                  <a:srgbClr val="E2E6E9"/>
                </a:solidFill>
                <a:latin typeface="Merriweather" pitchFamily="34" charset="0"/>
                <a:ea typeface="Merriweather" pitchFamily="34" charset="-122"/>
                <a:cs typeface="Merriweather" pitchFamily="34" charset="-120"/>
              </a:rPr>
              <a:t>Composition of Enforcers</a:t>
            </a:r>
            <a:endParaRPr lang="en-US" sz="1600" dirty="0"/>
          </a:p>
        </p:txBody>
      </p:sp>
      <p:sp>
        <p:nvSpPr>
          <p:cNvPr id="23" name="Text 21"/>
          <p:cNvSpPr/>
          <p:nvPr/>
        </p:nvSpPr>
        <p:spPr>
          <a:xfrm>
            <a:off x="8210550" y="4153733"/>
            <a:ext cx="5850136" cy="520779"/>
          </a:xfrm>
          <a:prstGeom prst="rect">
            <a:avLst/>
          </a:prstGeom>
          <a:noFill/>
          <a:ln/>
        </p:spPr>
        <p:txBody>
          <a:bodyPr wrap="square" lIns="0" tIns="0" rIns="0" bIns="0" rtlCol="0" anchor="t"/>
          <a:lstStyle/>
          <a:p>
            <a:pPr algn="l" indent="0" marL="0">
              <a:lnSpc>
                <a:spcPts val="2050"/>
              </a:lnSpc>
              <a:buNone/>
            </a:pPr>
            <a:r>
              <a:rPr lang="en-US" sz="1250" dirty="0">
                <a:solidFill>
                  <a:srgbClr val="E2E6E9"/>
                </a:solidFill>
                <a:latin typeface="Merriweather" pitchFamily="34" charset="0"/>
                <a:ea typeface="Merriweather" pitchFamily="34" charset="-122"/>
                <a:cs typeface="Merriweather" pitchFamily="34" charset="-120"/>
              </a:rPr>
              <a:t>To avoid state space explosion, serial composition incrementally adds enforcers, layering them for independent security patch application.</a:t>
            </a:r>
            <a:endParaRPr lang="en-US" sz="1250" dirty="0"/>
          </a:p>
        </p:txBody>
      </p:sp>
      <p:sp>
        <p:nvSpPr>
          <p:cNvPr id="24" name="Shape 22"/>
          <p:cNvSpPr/>
          <p:nvPr/>
        </p:nvSpPr>
        <p:spPr>
          <a:xfrm>
            <a:off x="6585228" y="4804529"/>
            <a:ext cx="569714" cy="22860"/>
          </a:xfrm>
          <a:prstGeom prst="roundRect">
            <a:avLst>
              <a:gd name="adj" fmla="val 299115"/>
            </a:avLst>
          </a:prstGeom>
          <a:solidFill>
            <a:srgbClr val="194A99"/>
          </a:solidFill>
          <a:ln/>
        </p:spPr>
      </p:sp>
      <p:sp>
        <p:nvSpPr>
          <p:cNvPr id="25" name="Shape 23"/>
          <p:cNvSpPr/>
          <p:nvPr/>
        </p:nvSpPr>
        <p:spPr>
          <a:xfrm>
            <a:off x="7132082" y="4632841"/>
            <a:ext cx="366236" cy="366236"/>
          </a:xfrm>
          <a:prstGeom prst="roundRect">
            <a:avLst>
              <a:gd name="adj" fmla="val 18670"/>
            </a:avLst>
          </a:prstGeom>
          <a:solidFill>
            <a:srgbClr val="003180"/>
          </a:solidFill>
          <a:ln w="7620">
            <a:solidFill>
              <a:srgbClr val="194A99"/>
            </a:solidFill>
            <a:prstDash val="solid"/>
          </a:ln>
        </p:spPr>
      </p:sp>
      <p:sp>
        <p:nvSpPr>
          <p:cNvPr id="26" name="Text 24"/>
          <p:cNvSpPr/>
          <p:nvPr/>
        </p:nvSpPr>
        <p:spPr>
          <a:xfrm>
            <a:off x="7242691" y="4693801"/>
            <a:ext cx="145018" cy="244197"/>
          </a:xfrm>
          <a:prstGeom prst="rect">
            <a:avLst/>
          </a:prstGeom>
          <a:noFill/>
          <a:ln/>
        </p:spPr>
        <p:txBody>
          <a:bodyPr wrap="none" lIns="0" tIns="0" rIns="0" bIns="0" rtlCol="0" anchor="t"/>
          <a:lstStyle/>
          <a:p>
            <a:pPr algn="ctr" indent="0" marL="0">
              <a:lnSpc>
                <a:spcPts val="1900"/>
              </a:lnSpc>
              <a:buNone/>
            </a:pPr>
            <a:r>
              <a:rPr lang="en-US" sz="1900" dirty="0">
                <a:solidFill>
                  <a:srgbClr val="E2E6E9"/>
                </a:solidFill>
                <a:latin typeface="Merriweather" pitchFamily="34" charset="0"/>
                <a:ea typeface="Merriweather" pitchFamily="34" charset="-122"/>
                <a:cs typeface="Merriweather" pitchFamily="34" charset="-120"/>
              </a:rPr>
              <a:t>5</a:t>
            </a:r>
            <a:endParaRPr lang="en-US" sz="1900" dirty="0"/>
          </a:p>
        </p:txBody>
      </p:sp>
      <p:sp>
        <p:nvSpPr>
          <p:cNvPr id="27" name="Text 25"/>
          <p:cNvSpPr/>
          <p:nvPr/>
        </p:nvSpPr>
        <p:spPr>
          <a:xfrm>
            <a:off x="569714" y="4612481"/>
            <a:ext cx="5850136" cy="508635"/>
          </a:xfrm>
          <a:prstGeom prst="rect">
            <a:avLst/>
          </a:prstGeom>
          <a:noFill/>
          <a:ln/>
        </p:spPr>
        <p:txBody>
          <a:bodyPr wrap="square" lIns="0" tIns="0" rIns="0" bIns="0" rtlCol="0" anchor="t"/>
          <a:lstStyle/>
          <a:p>
            <a:pPr algn="r" indent="0" marL="0">
              <a:lnSpc>
                <a:spcPts val="2000"/>
              </a:lnSpc>
              <a:buNone/>
            </a:pPr>
            <a:r>
              <a:rPr lang="en-US" sz="1600" dirty="0">
                <a:solidFill>
                  <a:srgbClr val="E2E6E9"/>
                </a:solidFill>
                <a:latin typeface="Merriweather" pitchFamily="34" charset="0"/>
                <a:ea typeface="Merriweather" pitchFamily="34" charset="-122"/>
                <a:cs typeface="Merriweather" pitchFamily="34" charset="-120"/>
              </a:rPr>
              <a:t>Development of the Compositional Enforcement Framework</a:t>
            </a:r>
            <a:endParaRPr lang="en-US" sz="1600" dirty="0"/>
          </a:p>
        </p:txBody>
      </p:sp>
      <p:sp>
        <p:nvSpPr>
          <p:cNvPr id="28" name="Text 26"/>
          <p:cNvSpPr/>
          <p:nvPr/>
        </p:nvSpPr>
        <p:spPr>
          <a:xfrm>
            <a:off x="569714" y="5218748"/>
            <a:ext cx="5850136" cy="781169"/>
          </a:xfrm>
          <a:prstGeom prst="rect">
            <a:avLst/>
          </a:prstGeom>
          <a:noFill/>
          <a:ln/>
        </p:spPr>
        <p:txBody>
          <a:bodyPr wrap="square" lIns="0" tIns="0" rIns="0" bIns="0" rtlCol="0" anchor="t"/>
          <a:lstStyle/>
          <a:p>
            <a:pPr algn="r" indent="0" marL="0">
              <a:lnSpc>
                <a:spcPts val="2050"/>
              </a:lnSpc>
              <a:buNone/>
            </a:pPr>
            <a:r>
              <a:rPr lang="en-US" sz="1250" dirty="0">
                <a:solidFill>
                  <a:srgbClr val="E2E6E9"/>
                </a:solidFill>
                <a:latin typeface="Merriweather" pitchFamily="34" charset="0"/>
                <a:ea typeface="Merriweather" pitchFamily="34" charset="-122"/>
                <a:cs typeface="Merriweather" pitchFamily="34" charset="-120"/>
              </a:rPr>
              <a:t>A custom compiler based on easy-rte generates serially composed enforcers for defined security policies, handling various input/output transformations.</a:t>
            </a:r>
            <a:endParaRPr lang="en-US" sz="1250" dirty="0"/>
          </a:p>
        </p:txBody>
      </p:sp>
      <p:sp>
        <p:nvSpPr>
          <p:cNvPr id="29" name="Shape 27"/>
          <p:cNvSpPr/>
          <p:nvPr/>
        </p:nvSpPr>
        <p:spPr>
          <a:xfrm>
            <a:off x="7475458" y="5742384"/>
            <a:ext cx="569714" cy="22860"/>
          </a:xfrm>
          <a:prstGeom prst="roundRect">
            <a:avLst>
              <a:gd name="adj" fmla="val 299115"/>
            </a:avLst>
          </a:prstGeom>
          <a:solidFill>
            <a:srgbClr val="194A99"/>
          </a:solidFill>
          <a:ln/>
        </p:spPr>
      </p:sp>
      <p:sp>
        <p:nvSpPr>
          <p:cNvPr id="30" name="Shape 28"/>
          <p:cNvSpPr/>
          <p:nvPr/>
        </p:nvSpPr>
        <p:spPr>
          <a:xfrm>
            <a:off x="7132082" y="5570696"/>
            <a:ext cx="366236" cy="366236"/>
          </a:xfrm>
          <a:prstGeom prst="roundRect">
            <a:avLst>
              <a:gd name="adj" fmla="val 18670"/>
            </a:avLst>
          </a:prstGeom>
          <a:solidFill>
            <a:srgbClr val="003180"/>
          </a:solidFill>
          <a:ln w="7620">
            <a:solidFill>
              <a:srgbClr val="194A99"/>
            </a:solidFill>
            <a:prstDash val="solid"/>
          </a:ln>
        </p:spPr>
      </p:sp>
      <p:sp>
        <p:nvSpPr>
          <p:cNvPr id="31" name="Text 29"/>
          <p:cNvSpPr/>
          <p:nvPr/>
        </p:nvSpPr>
        <p:spPr>
          <a:xfrm>
            <a:off x="7234118" y="5631656"/>
            <a:ext cx="162163" cy="244197"/>
          </a:xfrm>
          <a:prstGeom prst="rect">
            <a:avLst/>
          </a:prstGeom>
          <a:noFill/>
          <a:ln/>
        </p:spPr>
        <p:txBody>
          <a:bodyPr wrap="none" lIns="0" tIns="0" rIns="0" bIns="0" rtlCol="0" anchor="t"/>
          <a:lstStyle/>
          <a:p>
            <a:pPr algn="ctr" indent="0" marL="0">
              <a:lnSpc>
                <a:spcPts val="1900"/>
              </a:lnSpc>
              <a:buNone/>
            </a:pPr>
            <a:r>
              <a:rPr lang="en-US" sz="1900" dirty="0">
                <a:solidFill>
                  <a:srgbClr val="E2E6E9"/>
                </a:solidFill>
                <a:latin typeface="Merriweather" pitchFamily="34" charset="0"/>
                <a:ea typeface="Merriweather" pitchFamily="34" charset="-122"/>
                <a:cs typeface="Merriweather" pitchFamily="34" charset="-120"/>
              </a:rPr>
              <a:t>6</a:t>
            </a:r>
            <a:endParaRPr lang="en-US" sz="1900" dirty="0"/>
          </a:p>
        </p:txBody>
      </p:sp>
      <p:sp>
        <p:nvSpPr>
          <p:cNvPr id="32" name="Text 30"/>
          <p:cNvSpPr/>
          <p:nvPr/>
        </p:nvSpPr>
        <p:spPr>
          <a:xfrm>
            <a:off x="8210550" y="5550337"/>
            <a:ext cx="2316361" cy="254317"/>
          </a:xfrm>
          <a:prstGeom prst="rect">
            <a:avLst/>
          </a:prstGeom>
          <a:noFill/>
          <a:ln/>
        </p:spPr>
        <p:txBody>
          <a:bodyPr wrap="none" lIns="0" tIns="0" rIns="0" bIns="0" rtlCol="0" anchor="t"/>
          <a:lstStyle/>
          <a:p>
            <a:pPr algn="l" indent="0" marL="0">
              <a:lnSpc>
                <a:spcPts val="2000"/>
              </a:lnSpc>
              <a:buNone/>
            </a:pPr>
            <a:r>
              <a:rPr lang="en-US" sz="1600" dirty="0">
                <a:solidFill>
                  <a:srgbClr val="E2E6E9"/>
                </a:solidFill>
                <a:latin typeface="Merriweather" pitchFamily="34" charset="0"/>
                <a:ea typeface="Merriweather" pitchFamily="34" charset="-122"/>
                <a:cs typeface="Merriweather" pitchFamily="34" charset="-120"/>
              </a:rPr>
              <a:t>Testing and Evaluation</a:t>
            </a:r>
            <a:endParaRPr lang="en-US" sz="1600" dirty="0"/>
          </a:p>
        </p:txBody>
      </p:sp>
      <p:sp>
        <p:nvSpPr>
          <p:cNvPr id="33" name="Text 31"/>
          <p:cNvSpPr/>
          <p:nvPr/>
        </p:nvSpPr>
        <p:spPr>
          <a:xfrm>
            <a:off x="8210550" y="5902285"/>
            <a:ext cx="5850136" cy="520779"/>
          </a:xfrm>
          <a:prstGeom prst="rect">
            <a:avLst/>
          </a:prstGeom>
          <a:noFill/>
          <a:ln/>
        </p:spPr>
        <p:txBody>
          <a:bodyPr wrap="square" lIns="0" tIns="0" rIns="0" bIns="0" rtlCol="0" anchor="t"/>
          <a:lstStyle/>
          <a:p>
            <a:pPr algn="l" indent="0" marL="0">
              <a:lnSpc>
                <a:spcPts val="2050"/>
              </a:lnSpc>
              <a:buNone/>
            </a:pPr>
            <a:r>
              <a:rPr lang="en-US" sz="1250" dirty="0">
                <a:solidFill>
                  <a:srgbClr val="E2E6E9"/>
                </a:solidFill>
                <a:latin typeface="Merriweather" pitchFamily="34" charset="0"/>
                <a:ea typeface="Merriweather" pitchFamily="34" charset="-122"/>
                <a:cs typeface="Merriweather" pitchFamily="34" charset="-120"/>
              </a:rPr>
              <a:t>The framework was tested in a simulated CPS environment to evaluate its performance as the number of policies increased.</a:t>
            </a:r>
            <a:endParaRPr lang="en-US" sz="1250" dirty="0"/>
          </a:p>
        </p:txBody>
      </p:sp>
      <p:sp>
        <p:nvSpPr>
          <p:cNvPr id="34" name="Shape 32"/>
          <p:cNvSpPr/>
          <p:nvPr/>
        </p:nvSpPr>
        <p:spPr>
          <a:xfrm>
            <a:off x="6585228" y="6680240"/>
            <a:ext cx="569714" cy="22860"/>
          </a:xfrm>
          <a:prstGeom prst="roundRect">
            <a:avLst>
              <a:gd name="adj" fmla="val 299115"/>
            </a:avLst>
          </a:prstGeom>
          <a:solidFill>
            <a:srgbClr val="194A99"/>
          </a:solidFill>
          <a:ln/>
        </p:spPr>
      </p:sp>
      <p:sp>
        <p:nvSpPr>
          <p:cNvPr id="35" name="Shape 33"/>
          <p:cNvSpPr/>
          <p:nvPr/>
        </p:nvSpPr>
        <p:spPr>
          <a:xfrm>
            <a:off x="7132082" y="6508552"/>
            <a:ext cx="366236" cy="366236"/>
          </a:xfrm>
          <a:prstGeom prst="roundRect">
            <a:avLst>
              <a:gd name="adj" fmla="val 18670"/>
            </a:avLst>
          </a:prstGeom>
          <a:solidFill>
            <a:srgbClr val="003180"/>
          </a:solidFill>
          <a:ln w="7620">
            <a:solidFill>
              <a:srgbClr val="194A99"/>
            </a:solidFill>
            <a:prstDash val="solid"/>
          </a:ln>
        </p:spPr>
      </p:sp>
      <p:sp>
        <p:nvSpPr>
          <p:cNvPr id="36" name="Text 34"/>
          <p:cNvSpPr/>
          <p:nvPr/>
        </p:nvSpPr>
        <p:spPr>
          <a:xfrm>
            <a:off x="7243405" y="6569512"/>
            <a:ext cx="143589" cy="244197"/>
          </a:xfrm>
          <a:prstGeom prst="rect">
            <a:avLst/>
          </a:prstGeom>
          <a:noFill/>
          <a:ln/>
        </p:spPr>
        <p:txBody>
          <a:bodyPr wrap="none" lIns="0" tIns="0" rIns="0" bIns="0" rtlCol="0" anchor="t"/>
          <a:lstStyle/>
          <a:p>
            <a:pPr algn="ctr" indent="0" marL="0">
              <a:lnSpc>
                <a:spcPts val="1900"/>
              </a:lnSpc>
              <a:buNone/>
            </a:pPr>
            <a:r>
              <a:rPr lang="en-US" sz="1900" dirty="0">
                <a:solidFill>
                  <a:srgbClr val="E2E6E9"/>
                </a:solidFill>
                <a:latin typeface="Merriweather" pitchFamily="34" charset="0"/>
                <a:ea typeface="Merriweather" pitchFamily="34" charset="-122"/>
                <a:cs typeface="Merriweather" pitchFamily="34" charset="-120"/>
              </a:rPr>
              <a:t>7</a:t>
            </a:r>
            <a:endParaRPr lang="en-US" sz="1900" dirty="0"/>
          </a:p>
        </p:txBody>
      </p:sp>
      <p:sp>
        <p:nvSpPr>
          <p:cNvPr id="37" name="Text 35"/>
          <p:cNvSpPr/>
          <p:nvPr/>
        </p:nvSpPr>
        <p:spPr>
          <a:xfrm>
            <a:off x="3376136" y="6488192"/>
            <a:ext cx="3043714" cy="254317"/>
          </a:xfrm>
          <a:prstGeom prst="rect">
            <a:avLst/>
          </a:prstGeom>
          <a:noFill/>
          <a:ln/>
        </p:spPr>
        <p:txBody>
          <a:bodyPr wrap="none" lIns="0" tIns="0" rIns="0" bIns="0" rtlCol="0" anchor="t"/>
          <a:lstStyle/>
          <a:p>
            <a:pPr algn="r" indent="0" marL="0">
              <a:lnSpc>
                <a:spcPts val="2000"/>
              </a:lnSpc>
              <a:buNone/>
            </a:pPr>
            <a:r>
              <a:rPr lang="en-US" sz="1600" dirty="0">
                <a:solidFill>
                  <a:srgbClr val="E2E6E9"/>
                </a:solidFill>
                <a:latin typeface="Merriweather" pitchFamily="34" charset="0"/>
                <a:ea typeface="Merriweather" pitchFamily="34" charset="-122"/>
                <a:cs typeface="Merriweather" pitchFamily="34" charset="-120"/>
              </a:rPr>
              <a:t>Documentation and Reporting</a:t>
            </a:r>
            <a:endParaRPr lang="en-US" sz="1600" dirty="0"/>
          </a:p>
        </p:txBody>
      </p:sp>
      <p:sp>
        <p:nvSpPr>
          <p:cNvPr id="38" name="Text 36"/>
          <p:cNvSpPr/>
          <p:nvPr/>
        </p:nvSpPr>
        <p:spPr>
          <a:xfrm>
            <a:off x="569714" y="6840141"/>
            <a:ext cx="5850136" cy="781169"/>
          </a:xfrm>
          <a:prstGeom prst="rect">
            <a:avLst/>
          </a:prstGeom>
          <a:noFill/>
          <a:ln/>
        </p:spPr>
        <p:txBody>
          <a:bodyPr wrap="square" lIns="0" tIns="0" rIns="0" bIns="0" rtlCol="0" anchor="t"/>
          <a:lstStyle/>
          <a:p>
            <a:pPr algn="r" indent="0" marL="0">
              <a:lnSpc>
                <a:spcPts val="2050"/>
              </a:lnSpc>
              <a:buNone/>
            </a:pPr>
            <a:r>
              <a:rPr lang="en-US" sz="1250" dirty="0">
                <a:solidFill>
                  <a:srgbClr val="E2E6E9"/>
                </a:solidFill>
                <a:latin typeface="Merriweather" pitchFamily="34" charset="0"/>
                <a:ea typeface="Merriweather" pitchFamily="34" charset="-122"/>
                <a:cs typeface="Merriweather" pitchFamily="34" charset="-120"/>
              </a:rPr>
              <a:t>The project documented the framework's architecture, implementation, testing scenarios, and analysis of results, highlighting the advantages of the compositional RE framework.</a:t>
            </a:r>
            <a:endParaRPr lang="en-US" sz="1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9703" y="561142"/>
            <a:ext cx="7717393" cy="1910239"/>
          </a:xfrm>
          <a:prstGeom prst="rect">
            <a:avLst/>
          </a:prstGeom>
          <a:noFill/>
          <a:ln/>
        </p:spPr>
        <p:txBody>
          <a:bodyPr wrap="square" lIns="0" tIns="0" rIns="0" bIns="0" rtlCol="0" anchor="t"/>
          <a:lstStyle/>
          <a:p>
            <a:pPr indent="0" marL="0">
              <a:lnSpc>
                <a:spcPts val="5000"/>
              </a:lnSpc>
              <a:buNone/>
            </a:pPr>
            <a:r>
              <a:rPr lang="en-US" sz="4000" dirty="0">
                <a:solidFill>
                  <a:srgbClr val="F5F0F0"/>
                </a:solidFill>
                <a:latin typeface="Merriweather" pitchFamily="34" charset="0"/>
                <a:ea typeface="Merriweather" pitchFamily="34" charset="-122"/>
                <a:cs typeface="Merriweather" pitchFamily="34" charset="-120"/>
              </a:rPr>
              <a:t>Runtime Enforcement Techniques for Adaptable Security</a:t>
            </a:r>
            <a:endParaRPr lang="en-US" sz="4000" dirty="0"/>
          </a:p>
        </p:txBody>
      </p:sp>
      <p:pic>
        <p:nvPicPr>
          <p:cNvPr id="4" name="Image 1" descr="preencoded.png">    </p:cNvPr>
          <p:cNvPicPr>
            <a:picLocks noChangeAspect="1"/>
          </p:cNvPicPr>
          <p:nvPr/>
        </p:nvPicPr>
        <p:blipFill>
          <a:blip r:embed="rId2"/>
          <a:stretch>
            <a:fillRect/>
          </a:stretch>
        </p:blipFill>
        <p:spPr>
          <a:xfrm>
            <a:off x="6199703" y="2777014"/>
            <a:ext cx="1018937" cy="1630442"/>
          </a:xfrm>
          <a:prstGeom prst="rect">
            <a:avLst/>
          </a:prstGeom>
        </p:spPr>
      </p:pic>
      <p:sp>
        <p:nvSpPr>
          <p:cNvPr id="5" name="Text 1"/>
          <p:cNvSpPr/>
          <p:nvPr/>
        </p:nvSpPr>
        <p:spPr>
          <a:xfrm>
            <a:off x="7524274" y="2980730"/>
            <a:ext cx="2547461" cy="318492"/>
          </a:xfrm>
          <a:prstGeom prst="rect">
            <a:avLst/>
          </a:prstGeom>
          <a:noFill/>
          <a:ln/>
        </p:spPr>
        <p:txBody>
          <a:bodyPr wrap="none" lIns="0" tIns="0" rIns="0" bIns="0" rtlCol="0" anchor="t"/>
          <a:lstStyle/>
          <a:p>
            <a:pPr algn="l"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Policy Monitoring</a:t>
            </a:r>
            <a:endParaRPr lang="en-US" sz="2000" dirty="0"/>
          </a:p>
        </p:txBody>
      </p:sp>
      <p:sp>
        <p:nvSpPr>
          <p:cNvPr id="6" name="Text 2"/>
          <p:cNvSpPr/>
          <p:nvPr/>
        </p:nvSpPr>
        <p:spPr>
          <a:xfrm>
            <a:off x="7524274" y="3421499"/>
            <a:ext cx="6392823" cy="652224"/>
          </a:xfrm>
          <a:prstGeom prst="rect">
            <a:avLst/>
          </a:prstGeom>
          <a:noFill/>
          <a:ln/>
        </p:spPr>
        <p:txBody>
          <a:bodyPr wrap="square" lIns="0" tIns="0" rIns="0" bIns="0" rtlCol="0" anchor="t"/>
          <a:lstStyle/>
          <a:p>
            <a:pPr algn="l"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Continuous monitoring of system behavior and security policies.</a:t>
            </a:r>
            <a:endParaRPr lang="en-US" sz="1600" dirty="0"/>
          </a:p>
        </p:txBody>
      </p:sp>
      <p:pic>
        <p:nvPicPr>
          <p:cNvPr id="7" name="Image 2" descr="preencoded.png">    </p:cNvPr>
          <p:cNvPicPr>
            <a:picLocks noChangeAspect="1"/>
          </p:cNvPicPr>
          <p:nvPr/>
        </p:nvPicPr>
        <p:blipFill>
          <a:blip r:embed="rId3"/>
          <a:stretch>
            <a:fillRect/>
          </a:stretch>
        </p:blipFill>
        <p:spPr>
          <a:xfrm>
            <a:off x="6199703" y="4407456"/>
            <a:ext cx="1018937" cy="1630442"/>
          </a:xfrm>
          <a:prstGeom prst="rect">
            <a:avLst/>
          </a:prstGeom>
        </p:spPr>
      </p:pic>
      <p:sp>
        <p:nvSpPr>
          <p:cNvPr id="8" name="Text 3"/>
          <p:cNvSpPr/>
          <p:nvPr/>
        </p:nvSpPr>
        <p:spPr>
          <a:xfrm>
            <a:off x="7524274" y="4611172"/>
            <a:ext cx="2547461" cy="318492"/>
          </a:xfrm>
          <a:prstGeom prst="rect">
            <a:avLst/>
          </a:prstGeom>
          <a:noFill/>
          <a:ln/>
        </p:spPr>
        <p:txBody>
          <a:bodyPr wrap="none" lIns="0" tIns="0" rIns="0" bIns="0" rtlCol="0" anchor="t"/>
          <a:lstStyle/>
          <a:p>
            <a:pPr algn="l"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Policy Enforcement</a:t>
            </a:r>
            <a:endParaRPr lang="en-US" sz="2000" dirty="0"/>
          </a:p>
        </p:txBody>
      </p:sp>
      <p:sp>
        <p:nvSpPr>
          <p:cNvPr id="9" name="Text 4"/>
          <p:cNvSpPr/>
          <p:nvPr/>
        </p:nvSpPr>
        <p:spPr>
          <a:xfrm>
            <a:off x="7524274" y="5051941"/>
            <a:ext cx="6392823" cy="652224"/>
          </a:xfrm>
          <a:prstGeom prst="rect">
            <a:avLst/>
          </a:prstGeom>
          <a:noFill/>
          <a:ln/>
        </p:spPr>
        <p:txBody>
          <a:bodyPr wrap="square" lIns="0" tIns="0" rIns="0" bIns="0" rtlCol="0" anchor="t"/>
          <a:lstStyle/>
          <a:p>
            <a:pPr algn="l"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Implementation of security policies at runtime, ensuring compliance.</a:t>
            </a:r>
            <a:endParaRPr lang="en-US" sz="1600" dirty="0"/>
          </a:p>
        </p:txBody>
      </p:sp>
      <p:pic>
        <p:nvPicPr>
          <p:cNvPr id="10" name="Image 3" descr="preencoded.png">    </p:cNvPr>
          <p:cNvPicPr>
            <a:picLocks noChangeAspect="1"/>
          </p:cNvPicPr>
          <p:nvPr/>
        </p:nvPicPr>
        <p:blipFill>
          <a:blip r:embed="rId4"/>
          <a:stretch>
            <a:fillRect/>
          </a:stretch>
        </p:blipFill>
        <p:spPr>
          <a:xfrm>
            <a:off x="6199703" y="6037898"/>
            <a:ext cx="1018937" cy="1630442"/>
          </a:xfrm>
          <a:prstGeom prst="rect">
            <a:avLst/>
          </a:prstGeom>
        </p:spPr>
      </p:pic>
      <p:sp>
        <p:nvSpPr>
          <p:cNvPr id="11" name="Text 5"/>
          <p:cNvSpPr/>
          <p:nvPr/>
        </p:nvSpPr>
        <p:spPr>
          <a:xfrm>
            <a:off x="7524274" y="6241613"/>
            <a:ext cx="2547461" cy="318492"/>
          </a:xfrm>
          <a:prstGeom prst="rect">
            <a:avLst/>
          </a:prstGeom>
          <a:noFill/>
          <a:ln/>
        </p:spPr>
        <p:txBody>
          <a:bodyPr wrap="none" lIns="0" tIns="0" rIns="0" bIns="0" rtlCol="0" anchor="t"/>
          <a:lstStyle/>
          <a:p>
            <a:pPr algn="l"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Policy Adaptation</a:t>
            </a:r>
            <a:endParaRPr lang="en-US" sz="2000" dirty="0"/>
          </a:p>
        </p:txBody>
      </p:sp>
      <p:sp>
        <p:nvSpPr>
          <p:cNvPr id="12" name="Text 6"/>
          <p:cNvSpPr/>
          <p:nvPr/>
        </p:nvSpPr>
        <p:spPr>
          <a:xfrm>
            <a:off x="7524274" y="6682383"/>
            <a:ext cx="6392823" cy="652224"/>
          </a:xfrm>
          <a:prstGeom prst="rect">
            <a:avLst/>
          </a:prstGeom>
          <a:noFill/>
          <a:ln/>
        </p:spPr>
        <p:txBody>
          <a:bodyPr wrap="square" lIns="0" tIns="0" rIns="0" bIns="0" rtlCol="0" anchor="t"/>
          <a:lstStyle/>
          <a:p>
            <a:pPr algn="l"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Dynamic adjustment of security policies based on detected threats and system changes.</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428" y="1344811"/>
            <a:ext cx="7555944" cy="1418034"/>
          </a:xfrm>
          <a:prstGeom prst="rect">
            <a:avLst/>
          </a:prstGeom>
          <a:noFill/>
          <a:ln/>
        </p:spPr>
        <p:txBody>
          <a:bodyPr wrap="square" lIns="0" tIns="0" rIns="0" bIns="0" rtlCol="0" anchor="t"/>
          <a:lstStyle/>
          <a:p>
            <a:pPr indent="0" marL="0">
              <a:lnSpc>
                <a:spcPts val="5550"/>
              </a:lnSpc>
              <a:buNone/>
            </a:pPr>
            <a:r>
              <a:rPr lang="en-US" sz="4450" dirty="0">
                <a:solidFill>
                  <a:srgbClr val="F5F0F0"/>
                </a:solidFill>
                <a:latin typeface="Merriweather" pitchFamily="34" charset="0"/>
                <a:ea typeface="Merriweather" pitchFamily="34" charset="-122"/>
                <a:cs typeface="Merriweather" pitchFamily="34" charset="-120"/>
              </a:rPr>
              <a:t>Integrating New Security Policies as Threats Emerge</a:t>
            </a:r>
            <a:endParaRPr lang="en-US" sz="4450" dirty="0"/>
          </a:p>
        </p:txBody>
      </p:sp>
      <p:sp>
        <p:nvSpPr>
          <p:cNvPr id="4" name="Shape 1"/>
          <p:cNvSpPr/>
          <p:nvPr/>
        </p:nvSpPr>
        <p:spPr>
          <a:xfrm>
            <a:off x="6280428" y="3103126"/>
            <a:ext cx="7555944" cy="3781663"/>
          </a:xfrm>
          <a:prstGeom prst="roundRect">
            <a:avLst>
              <a:gd name="adj" fmla="val 2520"/>
            </a:avLst>
          </a:prstGeom>
          <a:noFill/>
          <a:ln w="7620">
            <a:solidFill>
              <a:srgbClr val="FFFFFF">
                <a:alpha val="24000"/>
              </a:srgbClr>
            </a:solidFill>
            <a:prstDash val="solid"/>
          </a:ln>
        </p:spPr>
      </p:sp>
      <p:sp>
        <p:nvSpPr>
          <p:cNvPr id="5" name="Shape 2"/>
          <p:cNvSpPr/>
          <p:nvPr/>
        </p:nvSpPr>
        <p:spPr>
          <a:xfrm>
            <a:off x="6288048" y="3110746"/>
            <a:ext cx="7540704" cy="1013460"/>
          </a:xfrm>
          <a:prstGeom prst="rect">
            <a:avLst/>
          </a:prstGeom>
          <a:solidFill>
            <a:srgbClr val="FFFFFF">
              <a:alpha val="4000"/>
            </a:srgbClr>
          </a:solidFill>
          <a:ln/>
        </p:spPr>
      </p:sp>
      <p:sp>
        <p:nvSpPr>
          <p:cNvPr id="6" name="Text 3"/>
          <p:cNvSpPr/>
          <p:nvPr/>
        </p:nvSpPr>
        <p:spPr>
          <a:xfrm>
            <a:off x="6514862" y="3254454"/>
            <a:ext cx="3312914" cy="363022"/>
          </a:xfrm>
          <a:prstGeom prst="rect">
            <a:avLst/>
          </a:prstGeom>
          <a:noFill/>
          <a:ln/>
        </p:spPr>
        <p:txBody>
          <a:bodyPr wrap="none" lIns="0" tIns="0" rIns="0" bIns="0" rtlCol="0" anchor="t"/>
          <a:lstStyle/>
          <a:p>
            <a:pPr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Threat Identification</a:t>
            </a:r>
            <a:endParaRPr lang="en-US" sz="1750" dirty="0"/>
          </a:p>
        </p:txBody>
      </p:sp>
      <p:sp>
        <p:nvSpPr>
          <p:cNvPr id="7" name="Text 4"/>
          <p:cNvSpPr/>
          <p:nvPr/>
        </p:nvSpPr>
        <p:spPr>
          <a:xfrm>
            <a:off x="10289024" y="3254454"/>
            <a:ext cx="3312914" cy="726043"/>
          </a:xfrm>
          <a:prstGeom prst="rect">
            <a:avLst/>
          </a:prstGeom>
          <a:noFill/>
          <a:ln/>
        </p:spPr>
        <p:txBody>
          <a:bodyPr wrap="square" lIns="0" tIns="0" rIns="0" bIns="0" rtlCol="0" anchor="t"/>
          <a:lstStyle/>
          <a:p>
            <a:pPr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Detection of new or evolving threats targeting the CPS.</a:t>
            </a:r>
            <a:endParaRPr lang="en-US" sz="1750" dirty="0"/>
          </a:p>
        </p:txBody>
      </p:sp>
      <p:sp>
        <p:nvSpPr>
          <p:cNvPr id="8" name="Shape 5"/>
          <p:cNvSpPr/>
          <p:nvPr/>
        </p:nvSpPr>
        <p:spPr>
          <a:xfrm>
            <a:off x="6288048" y="4124206"/>
            <a:ext cx="7540704" cy="1376482"/>
          </a:xfrm>
          <a:prstGeom prst="rect">
            <a:avLst/>
          </a:prstGeom>
          <a:solidFill>
            <a:srgbClr val="000000">
              <a:alpha val="4000"/>
            </a:srgbClr>
          </a:solidFill>
          <a:ln/>
        </p:spPr>
      </p:sp>
      <p:sp>
        <p:nvSpPr>
          <p:cNvPr id="9" name="Text 6"/>
          <p:cNvSpPr/>
          <p:nvPr/>
        </p:nvSpPr>
        <p:spPr>
          <a:xfrm>
            <a:off x="6514862" y="4267914"/>
            <a:ext cx="3312914" cy="363022"/>
          </a:xfrm>
          <a:prstGeom prst="rect">
            <a:avLst/>
          </a:prstGeom>
          <a:noFill/>
          <a:ln/>
        </p:spPr>
        <p:txBody>
          <a:bodyPr wrap="none" lIns="0" tIns="0" rIns="0" bIns="0" rtlCol="0" anchor="t"/>
          <a:lstStyle/>
          <a:p>
            <a:pPr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Policy Design</a:t>
            </a:r>
            <a:endParaRPr lang="en-US" sz="1750" dirty="0"/>
          </a:p>
        </p:txBody>
      </p:sp>
      <p:sp>
        <p:nvSpPr>
          <p:cNvPr id="10" name="Text 7"/>
          <p:cNvSpPr/>
          <p:nvPr/>
        </p:nvSpPr>
        <p:spPr>
          <a:xfrm>
            <a:off x="10289024" y="4267914"/>
            <a:ext cx="3312914" cy="1089065"/>
          </a:xfrm>
          <a:prstGeom prst="rect">
            <a:avLst/>
          </a:prstGeom>
          <a:noFill/>
          <a:ln/>
        </p:spPr>
        <p:txBody>
          <a:bodyPr wrap="square" lIns="0" tIns="0" rIns="0" bIns="0" rtlCol="0" anchor="t"/>
          <a:lstStyle/>
          <a:p>
            <a:pPr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Development of new security policies to mitigate the identified threats.</a:t>
            </a:r>
            <a:endParaRPr lang="en-US" sz="1750" dirty="0"/>
          </a:p>
        </p:txBody>
      </p:sp>
      <p:sp>
        <p:nvSpPr>
          <p:cNvPr id="11" name="Shape 8"/>
          <p:cNvSpPr/>
          <p:nvPr/>
        </p:nvSpPr>
        <p:spPr>
          <a:xfrm>
            <a:off x="6288048" y="5500687"/>
            <a:ext cx="7540704" cy="1376482"/>
          </a:xfrm>
          <a:prstGeom prst="rect">
            <a:avLst/>
          </a:prstGeom>
          <a:solidFill>
            <a:srgbClr val="FFFFFF">
              <a:alpha val="4000"/>
            </a:srgbClr>
          </a:solidFill>
          <a:ln/>
        </p:spPr>
      </p:sp>
      <p:sp>
        <p:nvSpPr>
          <p:cNvPr id="12" name="Text 9"/>
          <p:cNvSpPr/>
          <p:nvPr/>
        </p:nvSpPr>
        <p:spPr>
          <a:xfrm>
            <a:off x="6514862" y="5644396"/>
            <a:ext cx="3312914" cy="363022"/>
          </a:xfrm>
          <a:prstGeom prst="rect">
            <a:avLst/>
          </a:prstGeom>
          <a:noFill/>
          <a:ln/>
        </p:spPr>
        <p:txBody>
          <a:bodyPr wrap="none" lIns="0" tIns="0" rIns="0" bIns="0" rtlCol="0" anchor="t"/>
          <a:lstStyle/>
          <a:p>
            <a:pPr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Policy Deployment</a:t>
            </a:r>
            <a:endParaRPr lang="en-US" sz="1750" dirty="0"/>
          </a:p>
        </p:txBody>
      </p:sp>
      <p:sp>
        <p:nvSpPr>
          <p:cNvPr id="13" name="Text 10"/>
          <p:cNvSpPr/>
          <p:nvPr/>
        </p:nvSpPr>
        <p:spPr>
          <a:xfrm>
            <a:off x="10289024" y="5644396"/>
            <a:ext cx="3312914" cy="1089065"/>
          </a:xfrm>
          <a:prstGeom prst="rect">
            <a:avLst/>
          </a:prstGeom>
          <a:noFill/>
          <a:ln/>
        </p:spPr>
        <p:txBody>
          <a:bodyPr wrap="square" lIns="0" tIns="0" rIns="0" bIns="0" rtlCol="0" anchor="t"/>
          <a:lstStyle/>
          <a:p>
            <a:pPr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Integration of new security policies into the CPS at runtime.</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3798" y="1255276"/>
            <a:ext cx="7218164"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Existing Methodologies</a:t>
            </a:r>
            <a:endParaRPr lang="en-US" sz="4850" dirty="0"/>
          </a:p>
        </p:txBody>
      </p:sp>
      <p:sp>
        <p:nvSpPr>
          <p:cNvPr id="3" name="Text 1"/>
          <p:cNvSpPr/>
          <p:nvPr/>
        </p:nvSpPr>
        <p:spPr>
          <a:xfrm>
            <a:off x="863798" y="2396728"/>
            <a:ext cx="6104811" cy="616982"/>
          </a:xfrm>
          <a:prstGeom prst="rect">
            <a:avLst/>
          </a:prstGeom>
          <a:noFill/>
          <a:ln/>
        </p:spPr>
        <p:txBody>
          <a:bodyPr wrap="none" lIns="0" tIns="0" rIns="0" bIns="0" rtlCol="0" anchor="t"/>
          <a:lstStyle/>
          <a:p>
            <a:pPr indent="0" marL="0">
              <a:lnSpc>
                <a:spcPts val="4850"/>
              </a:lnSpc>
              <a:buNone/>
            </a:pPr>
            <a:r>
              <a:rPr lang="en-US" sz="3850" dirty="0">
                <a:solidFill>
                  <a:srgbClr val="F5F0F0"/>
                </a:solidFill>
                <a:latin typeface="Merriweather" pitchFamily="34" charset="0"/>
                <a:ea typeface="Merriweather" pitchFamily="34" charset="-122"/>
                <a:cs typeface="Merriweather" pitchFamily="34" charset="-120"/>
              </a:rPr>
              <a:t>Monolithic Enforcement </a:t>
            </a:r>
            <a:endParaRPr lang="en-US" sz="3850" dirty="0"/>
          </a:p>
        </p:txBody>
      </p:sp>
      <p:sp>
        <p:nvSpPr>
          <p:cNvPr id="4" name="Text 2"/>
          <p:cNvSpPr/>
          <p:nvPr/>
        </p:nvSpPr>
        <p:spPr>
          <a:xfrm>
            <a:off x="863798" y="3383875"/>
            <a:ext cx="12902803" cy="394811"/>
          </a:xfrm>
          <a:prstGeom prst="rect">
            <a:avLst/>
          </a:prstGeom>
          <a:noFill/>
          <a:ln/>
        </p:spPr>
        <p:txBody>
          <a:bodyPr wrap="non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Combines all policies into a single, unified state machine.</a:t>
            </a:r>
            <a:endParaRPr lang="en-US" sz="1900" dirty="0"/>
          </a:p>
        </p:txBody>
      </p:sp>
      <p:sp>
        <p:nvSpPr>
          <p:cNvPr id="5" name="Text 3"/>
          <p:cNvSpPr/>
          <p:nvPr/>
        </p:nvSpPr>
        <p:spPr>
          <a:xfrm>
            <a:off x="863798" y="4056340"/>
            <a:ext cx="12902803" cy="493514"/>
          </a:xfrm>
          <a:prstGeom prst="rect">
            <a:avLst/>
          </a:prstGeom>
          <a:noFill/>
          <a:ln/>
        </p:spPr>
        <p:txBody>
          <a:bodyPr wrap="none" lIns="0" tIns="0" rIns="0" bIns="0" rtlCol="0" anchor="t"/>
          <a:lstStyle/>
          <a:p>
            <a:pPr indent="0" marL="0">
              <a:lnSpc>
                <a:spcPts val="3850"/>
              </a:lnSpc>
              <a:buNone/>
            </a:pPr>
            <a:r>
              <a:rPr lang="en-US" sz="2400" b="1" dirty="0">
                <a:solidFill>
                  <a:srgbClr val="E2E6E9"/>
                </a:solidFill>
                <a:latin typeface="Merriweather" pitchFamily="34" charset="0"/>
                <a:ea typeface="Merriweather" pitchFamily="34" charset="-122"/>
                <a:cs typeface="Merriweather" pitchFamily="34" charset="-120"/>
              </a:rPr>
              <a:t>Limitations</a:t>
            </a:r>
            <a:pPr indent="0" marL="0">
              <a:lnSpc>
                <a:spcPts val="3850"/>
              </a:lnSpc>
              <a:buNone/>
            </a:pPr>
            <a:r>
              <a:rPr lang="en-US" sz="2400" dirty="0">
                <a:solidFill>
                  <a:srgbClr val="E2E6E9"/>
                </a:solidFill>
                <a:latin typeface="Merriweather" pitchFamily="34" charset="0"/>
                <a:ea typeface="Merriweather" pitchFamily="34" charset="-122"/>
                <a:cs typeface="Merriweather" pitchFamily="34" charset="-120"/>
              </a:rPr>
              <a:t>:</a:t>
            </a:r>
            <a:endParaRPr lang="en-US" sz="2400" dirty="0"/>
          </a:p>
        </p:txBody>
      </p:sp>
      <p:sp>
        <p:nvSpPr>
          <p:cNvPr id="6" name="Text 4"/>
          <p:cNvSpPr/>
          <p:nvPr/>
        </p:nvSpPr>
        <p:spPr>
          <a:xfrm>
            <a:off x="863798" y="4827508"/>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State Space Explosion</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Each additional policy exponentially increases the total state space.</a:t>
            </a:r>
            <a:endParaRPr lang="en-US" sz="1900" dirty="0"/>
          </a:p>
        </p:txBody>
      </p:sp>
      <p:sp>
        <p:nvSpPr>
          <p:cNvPr id="7" name="Text 5"/>
          <p:cNvSpPr/>
          <p:nvPr/>
        </p:nvSpPr>
        <p:spPr>
          <a:xfrm>
            <a:off x="863798" y="5308640"/>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Re-certification Requirement</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Adding new policies requires re-synthesis of the enforcer, making updates cumbersome and inefficient.</a:t>
            </a:r>
            <a:endParaRPr lang="en-US" sz="1900" dirty="0"/>
          </a:p>
        </p:txBody>
      </p:sp>
      <p:sp>
        <p:nvSpPr>
          <p:cNvPr id="8" name="Text 6"/>
          <p:cNvSpPr/>
          <p:nvPr/>
        </p:nvSpPr>
        <p:spPr>
          <a:xfrm>
            <a:off x="863798" y="6184583"/>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Loss of Modularity</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Interdependencies between policies make it challenging to isolate or modify individual policies.</a:t>
            </a:r>
            <a:endParaRPr lang="en-US" sz="1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80931" y="613529"/>
            <a:ext cx="10320695" cy="697230"/>
          </a:xfrm>
          <a:prstGeom prst="rect">
            <a:avLst/>
          </a:prstGeom>
          <a:noFill/>
          <a:ln/>
        </p:spPr>
        <p:txBody>
          <a:bodyPr wrap="none" lIns="0" tIns="0" rIns="0" bIns="0" rtlCol="0" anchor="t"/>
          <a:lstStyle/>
          <a:p>
            <a:pPr indent="0" marL="0">
              <a:lnSpc>
                <a:spcPts val="5450"/>
              </a:lnSpc>
              <a:buNone/>
            </a:pPr>
            <a:r>
              <a:rPr lang="en-US" sz="4350" dirty="0">
                <a:solidFill>
                  <a:srgbClr val="F5F0F0"/>
                </a:solidFill>
                <a:latin typeface="Merriweather" pitchFamily="34" charset="0"/>
                <a:ea typeface="Merriweather" pitchFamily="34" charset="-122"/>
                <a:cs typeface="Merriweather" pitchFamily="34" charset="-120"/>
              </a:rPr>
              <a:t>Runtime Verification(RV) Techniques</a:t>
            </a:r>
            <a:endParaRPr lang="en-US" sz="4350" dirty="0"/>
          </a:p>
        </p:txBody>
      </p:sp>
      <p:sp>
        <p:nvSpPr>
          <p:cNvPr id="3" name="Text 1"/>
          <p:cNvSpPr/>
          <p:nvPr/>
        </p:nvSpPr>
        <p:spPr>
          <a:xfrm>
            <a:off x="780931" y="1757005"/>
            <a:ext cx="13068538" cy="356949"/>
          </a:xfrm>
          <a:prstGeom prst="rect">
            <a:avLst/>
          </a:prstGeom>
          <a:noFill/>
          <a:ln/>
        </p:spPr>
        <p:txBody>
          <a:bodyPr wrap="non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Focus on monitoring system behavior to detect policy compliance without directly altering system actions.</a:t>
            </a:r>
            <a:endParaRPr lang="en-US" sz="1750" dirty="0"/>
          </a:p>
        </p:txBody>
      </p:sp>
      <p:sp>
        <p:nvSpPr>
          <p:cNvPr id="4" name="Text 2"/>
          <p:cNvSpPr/>
          <p:nvPr/>
        </p:nvSpPr>
        <p:spPr>
          <a:xfrm>
            <a:off x="780931" y="2364938"/>
            <a:ext cx="13068538" cy="713899"/>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Observation-Based Verification</a:t>
            </a:r>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 Monitors observe system events and states for compliance, alerting when violations are detected but without intervening.</a:t>
            </a:r>
            <a:endParaRPr lang="en-US" sz="1750" dirty="0"/>
          </a:p>
        </p:txBody>
      </p:sp>
      <p:sp>
        <p:nvSpPr>
          <p:cNvPr id="5" name="Text 3"/>
          <p:cNvSpPr/>
          <p:nvPr/>
        </p:nvSpPr>
        <p:spPr>
          <a:xfrm>
            <a:off x="780931" y="3329821"/>
            <a:ext cx="13068538" cy="446246"/>
          </a:xfrm>
          <a:prstGeom prst="rect">
            <a:avLst/>
          </a:prstGeom>
          <a:noFill/>
          <a:ln/>
        </p:spPr>
        <p:txBody>
          <a:bodyPr wrap="none" lIns="0" tIns="0" rIns="0" bIns="0" rtlCol="0" anchor="t"/>
          <a:lstStyle/>
          <a:p>
            <a:pPr indent="0" marL="0">
              <a:lnSpc>
                <a:spcPts val="3500"/>
              </a:lnSpc>
              <a:buNone/>
            </a:pPr>
            <a:r>
              <a:rPr lang="en-US" sz="2150" b="1" dirty="0">
                <a:solidFill>
                  <a:srgbClr val="E2E6E9"/>
                </a:solidFill>
                <a:latin typeface="Merriweather" pitchFamily="34" charset="0"/>
                <a:ea typeface="Merriweather" pitchFamily="34" charset="-122"/>
                <a:cs typeface="Merriweather" pitchFamily="34" charset="-120"/>
              </a:rPr>
              <a:t>Limitations</a:t>
            </a:r>
            <a:pPr indent="0" marL="0">
              <a:lnSpc>
                <a:spcPts val="3500"/>
              </a:lnSpc>
              <a:buNone/>
            </a:pPr>
            <a:r>
              <a:rPr lang="en-US" sz="2150" dirty="0">
                <a:solidFill>
                  <a:srgbClr val="E2E6E9"/>
                </a:solidFill>
                <a:latin typeface="Merriweather" pitchFamily="34" charset="0"/>
                <a:ea typeface="Merriweather" pitchFamily="34" charset="-122"/>
                <a:cs typeface="Merriweather" pitchFamily="34" charset="-120"/>
              </a:rPr>
              <a:t>: </a:t>
            </a:r>
            <a:endParaRPr lang="en-US" sz="2150" dirty="0"/>
          </a:p>
        </p:txBody>
      </p:sp>
      <p:sp>
        <p:nvSpPr>
          <p:cNvPr id="6" name="Text 4"/>
          <p:cNvSpPr/>
          <p:nvPr/>
        </p:nvSpPr>
        <p:spPr>
          <a:xfrm>
            <a:off x="780931" y="4027051"/>
            <a:ext cx="13068538" cy="713899"/>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No Dynamic Enforcement</a:t>
            </a:r>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 Passive monitoring only alerts, rather than corrects, violations, requiring manual intervention.</a:t>
            </a:r>
            <a:endParaRPr lang="en-US" sz="1750" dirty="0"/>
          </a:p>
        </p:txBody>
      </p:sp>
      <p:sp>
        <p:nvSpPr>
          <p:cNvPr id="7" name="Text 5"/>
          <p:cNvSpPr/>
          <p:nvPr/>
        </p:nvSpPr>
        <p:spPr>
          <a:xfrm>
            <a:off x="780931" y="4818936"/>
            <a:ext cx="13068538" cy="713899"/>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Inadequate for Reactive CPS</a:t>
            </a:r>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 Lacks real-time intervention capability, making it unsuitable for CPS requiring immediate response to threats, such as autonomous vehicles and medical systems.</a:t>
            </a:r>
            <a:endParaRPr lang="en-US" sz="1750" dirty="0"/>
          </a:p>
        </p:txBody>
      </p:sp>
      <p:sp>
        <p:nvSpPr>
          <p:cNvPr id="8" name="Text 6"/>
          <p:cNvSpPr/>
          <p:nvPr/>
        </p:nvSpPr>
        <p:spPr>
          <a:xfrm>
            <a:off x="780931" y="5783818"/>
            <a:ext cx="13068538" cy="356949"/>
          </a:xfrm>
          <a:prstGeom prst="rect">
            <a:avLst/>
          </a:prstGeom>
          <a:noFill/>
          <a:ln/>
        </p:spPr>
        <p:txBody>
          <a:bodyPr wrap="none" lIns="0" tIns="0" rIns="0" bIns="0" rtlCol="0" anchor="t"/>
          <a:lstStyle/>
          <a:p>
            <a:pPr indent="0" marL="0">
              <a:lnSpc>
                <a:spcPts val="2800"/>
              </a:lnSpc>
              <a:buNone/>
            </a:pPr>
            <a:r>
              <a:rPr lang="en-US" sz="1750" b="1" dirty="0">
                <a:solidFill>
                  <a:srgbClr val="E2E6E9"/>
                </a:solidFill>
                <a:latin typeface="Merriweather" pitchFamily="34" charset="0"/>
                <a:ea typeface="Merriweather" pitchFamily="34" charset="-122"/>
                <a:cs typeface="Merriweather" pitchFamily="34" charset="-120"/>
              </a:rPr>
              <a:t>Applications</a:t>
            </a:r>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a:t>
            </a:r>
            <a:endParaRPr lang="en-US" sz="1750" dirty="0"/>
          </a:p>
        </p:txBody>
      </p:sp>
      <p:sp>
        <p:nvSpPr>
          <p:cNvPr id="9" name="Text 7"/>
          <p:cNvSpPr/>
          <p:nvPr/>
        </p:nvSpPr>
        <p:spPr>
          <a:xfrm>
            <a:off x="780931" y="6391751"/>
            <a:ext cx="13068538" cy="356949"/>
          </a:xfrm>
          <a:prstGeom prst="rect">
            <a:avLst/>
          </a:prstGeom>
          <a:noFill/>
          <a:ln/>
        </p:spPr>
        <p:txBody>
          <a:bodyPr wrap="none" lIns="0" tIns="0" rIns="0" bIns="0" rtlCol="0" anchor="t"/>
          <a:lstStyle/>
          <a:p>
            <a:pPr algn="l" marL="3429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Fault Detection</a:t>
            </a:r>
            <a:endParaRPr lang="en-US" sz="1750" dirty="0"/>
          </a:p>
        </p:txBody>
      </p:sp>
      <p:sp>
        <p:nvSpPr>
          <p:cNvPr id="10" name="Text 8"/>
          <p:cNvSpPr/>
          <p:nvPr/>
        </p:nvSpPr>
        <p:spPr>
          <a:xfrm>
            <a:off x="780931" y="6826687"/>
            <a:ext cx="13068538" cy="356949"/>
          </a:xfrm>
          <a:prstGeom prst="rect">
            <a:avLst/>
          </a:prstGeom>
          <a:noFill/>
          <a:ln/>
        </p:spPr>
        <p:txBody>
          <a:bodyPr wrap="none" lIns="0" tIns="0" rIns="0" bIns="0" rtlCol="0" anchor="t"/>
          <a:lstStyle/>
          <a:p>
            <a:pPr algn="l" marL="3429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Anomaly Detection</a:t>
            </a:r>
            <a:endParaRPr lang="en-US" sz="1750" dirty="0"/>
          </a:p>
        </p:txBody>
      </p:sp>
      <p:sp>
        <p:nvSpPr>
          <p:cNvPr id="11" name="Text 9"/>
          <p:cNvSpPr/>
          <p:nvPr/>
        </p:nvSpPr>
        <p:spPr>
          <a:xfrm>
            <a:off x="780931" y="7261622"/>
            <a:ext cx="13068538" cy="356949"/>
          </a:xfrm>
          <a:prstGeom prst="rect">
            <a:avLst/>
          </a:prstGeom>
          <a:noFill/>
          <a:ln/>
        </p:spPr>
        <p:txBody>
          <a:bodyPr wrap="none" lIns="0" tIns="0" rIns="0" bIns="0" rtlCol="0" anchor="t"/>
          <a:lstStyle/>
          <a:p>
            <a:pPr algn="l" marL="3429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Policy Compliance Reporting</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88670" y="619601"/>
            <a:ext cx="11086624" cy="704255"/>
          </a:xfrm>
          <a:prstGeom prst="rect">
            <a:avLst/>
          </a:prstGeom>
          <a:noFill/>
          <a:ln/>
        </p:spPr>
        <p:txBody>
          <a:bodyPr wrap="none" lIns="0" tIns="0" rIns="0" bIns="0" rtlCol="0" anchor="t"/>
          <a:lstStyle/>
          <a:p>
            <a:pPr indent="0" marL="0">
              <a:lnSpc>
                <a:spcPts val="5500"/>
              </a:lnSpc>
              <a:buNone/>
            </a:pPr>
            <a:r>
              <a:rPr lang="en-US" sz="4400" dirty="0">
                <a:solidFill>
                  <a:srgbClr val="F5F0F0"/>
                </a:solidFill>
                <a:latin typeface="Merriweather" pitchFamily="34" charset="0"/>
                <a:ea typeface="Merriweather" pitchFamily="34" charset="-122"/>
                <a:cs typeface="Merriweather" pitchFamily="34" charset="-120"/>
              </a:rPr>
              <a:t>Synchronous Programming Approaches</a:t>
            </a:r>
            <a:endParaRPr lang="en-US" sz="4400" dirty="0"/>
          </a:p>
        </p:txBody>
      </p:sp>
      <p:sp>
        <p:nvSpPr>
          <p:cNvPr id="3" name="Text 1"/>
          <p:cNvSpPr/>
          <p:nvPr/>
        </p:nvSpPr>
        <p:spPr>
          <a:xfrm>
            <a:off x="788670" y="1774508"/>
            <a:ext cx="13053060" cy="721043"/>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Ideal for defining deterministic safety automata in CPS, providing reliable, real-time enforcement of predefined security policies.</a:t>
            </a:r>
            <a:endParaRPr lang="en-US" sz="1750" dirty="0"/>
          </a:p>
        </p:txBody>
      </p:sp>
      <p:sp>
        <p:nvSpPr>
          <p:cNvPr id="4" name="Text 2"/>
          <p:cNvSpPr/>
          <p:nvPr/>
        </p:nvSpPr>
        <p:spPr>
          <a:xfrm>
            <a:off x="788670" y="2749034"/>
            <a:ext cx="13053060" cy="450652"/>
          </a:xfrm>
          <a:prstGeom prst="rect">
            <a:avLst/>
          </a:prstGeom>
          <a:noFill/>
          <a:ln/>
        </p:spPr>
        <p:txBody>
          <a:bodyPr wrap="none" lIns="0" tIns="0" rIns="0" bIns="0" rtlCol="0" anchor="t"/>
          <a:lstStyle/>
          <a:p>
            <a:pPr indent="0" marL="0">
              <a:lnSpc>
                <a:spcPts val="3500"/>
              </a:lnSpc>
              <a:buNone/>
            </a:pPr>
            <a:r>
              <a:rPr lang="en-US" sz="2200" b="1" dirty="0">
                <a:solidFill>
                  <a:srgbClr val="E2E6E9"/>
                </a:solidFill>
                <a:latin typeface="Merriweather" pitchFamily="34" charset="0"/>
                <a:ea typeface="Merriweather" pitchFamily="34" charset="-122"/>
                <a:cs typeface="Merriweather" pitchFamily="34" charset="-120"/>
              </a:rPr>
              <a:t>Usage</a:t>
            </a:r>
            <a:pPr indent="0" marL="0">
              <a:lnSpc>
                <a:spcPts val="3500"/>
              </a:lnSpc>
              <a:buNone/>
            </a:pPr>
            <a:r>
              <a:rPr lang="en-US" sz="2200" dirty="0">
                <a:solidFill>
                  <a:srgbClr val="E2E6E9"/>
                </a:solidFill>
                <a:latin typeface="Merriweather" pitchFamily="34" charset="0"/>
                <a:ea typeface="Merriweather" pitchFamily="34" charset="-122"/>
                <a:cs typeface="Merriweather" pitchFamily="34" charset="-120"/>
              </a:rPr>
              <a:t>: </a:t>
            </a:r>
            <a:endParaRPr lang="en-US" sz="2200" dirty="0"/>
          </a:p>
        </p:txBody>
      </p:sp>
      <p:sp>
        <p:nvSpPr>
          <p:cNvPr id="5" name="Text 3"/>
          <p:cNvSpPr/>
          <p:nvPr/>
        </p:nvSpPr>
        <p:spPr>
          <a:xfrm>
            <a:off x="788670" y="3453170"/>
            <a:ext cx="13053060" cy="360521"/>
          </a:xfrm>
          <a:prstGeom prst="rect">
            <a:avLst/>
          </a:prstGeom>
          <a:noFill/>
          <a:ln/>
        </p:spPr>
        <p:txBody>
          <a:bodyPr wrap="none" lIns="0" tIns="0" rIns="0" bIns="0" rtlCol="0" anchor="t"/>
          <a:lstStyle/>
          <a:p>
            <a:pPr algn="l" marL="342900" indent="-342900">
              <a:lnSpc>
                <a:spcPts val="2800"/>
              </a:lnSpc>
              <a:buSzPct val="100000"/>
              <a:buFont typeface="+mj-lt"/>
              <a:buAutoNum type="arabicPeriod" startAt="1"/>
            </a:pPr>
            <a:r>
              <a:rPr lang="en-US" sz="1750" b="1" dirty="0">
                <a:solidFill>
                  <a:srgbClr val="E2E6E9"/>
                </a:solidFill>
                <a:latin typeface="Merriweather" pitchFamily="34" charset="0"/>
                <a:ea typeface="Merriweather" pitchFamily="34" charset="-122"/>
                <a:cs typeface="Merriweather" pitchFamily="34" charset="-120"/>
              </a:rPr>
              <a:t>Deterministic Safety Automata</a:t>
            </a:r>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a:t>
            </a:r>
            <a:endParaRPr lang="en-US" sz="1750" dirty="0"/>
          </a:p>
        </p:txBody>
      </p:sp>
      <p:sp>
        <p:nvSpPr>
          <p:cNvPr id="6" name="Text 4"/>
          <p:cNvSpPr/>
          <p:nvPr/>
        </p:nvSpPr>
        <p:spPr>
          <a:xfrm>
            <a:off x="788670" y="3892510"/>
            <a:ext cx="13053060" cy="360521"/>
          </a:xfrm>
          <a:prstGeom prst="rect">
            <a:avLst/>
          </a:prstGeom>
          <a:noFill/>
          <a:ln/>
        </p:spPr>
        <p:txBody>
          <a:bodyPr wrap="none" lIns="0" tIns="0" rIns="0" bIns="0" rtlCol="0" anchor="t"/>
          <a:lstStyle/>
          <a:p>
            <a:pPr algn="l" marL="342900" indent="-342900">
              <a:lnSpc>
                <a:spcPts val="2800"/>
              </a:lnSpc>
              <a:buSzPct val="100000"/>
              <a:buFont typeface="+mj-lt"/>
              <a:buAutoNum type="arabicPeriod" startAt="2"/>
            </a:pPr>
            <a:r>
              <a:rPr lang="en-US" sz="1750" b="1" dirty="0">
                <a:solidFill>
                  <a:srgbClr val="E2E6E9"/>
                </a:solidFill>
                <a:latin typeface="Merriweather" pitchFamily="34" charset="0"/>
                <a:ea typeface="Merriweather" pitchFamily="34" charset="-122"/>
                <a:cs typeface="Merriweather" pitchFamily="34" charset="-120"/>
              </a:rPr>
              <a:t>Predictable Behavior</a:t>
            </a:r>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a:t>
            </a:r>
            <a:endParaRPr lang="en-US" sz="1750" dirty="0"/>
          </a:p>
        </p:txBody>
      </p:sp>
      <p:sp>
        <p:nvSpPr>
          <p:cNvPr id="7" name="Text 5"/>
          <p:cNvSpPr/>
          <p:nvPr/>
        </p:nvSpPr>
        <p:spPr>
          <a:xfrm>
            <a:off x="788670" y="4331851"/>
            <a:ext cx="13053060" cy="360521"/>
          </a:xfrm>
          <a:prstGeom prst="rect">
            <a:avLst/>
          </a:prstGeom>
          <a:noFill/>
          <a:ln/>
        </p:spPr>
        <p:txBody>
          <a:bodyPr wrap="none" lIns="0" tIns="0" rIns="0" bIns="0" rtlCol="0" anchor="t"/>
          <a:lstStyle/>
          <a:p>
            <a:pPr algn="l" lvl="1" marL="6858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Real-Time Responsiveness</a:t>
            </a:r>
            <a:endParaRPr lang="en-US" sz="1750" dirty="0"/>
          </a:p>
        </p:txBody>
      </p:sp>
      <p:sp>
        <p:nvSpPr>
          <p:cNvPr id="8" name="Text 6"/>
          <p:cNvSpPr/>
          <p:nvPr/>
        </p:nvSpPr>
        <p:spPr>
          <a:xfrm>
            <a:off x="788670" y="4771192"/>
            <a:ext cx="13053060" cy="360521"/>
          </a:xfrm>
          <a:prstGeom prst="rect">
            <a:avLst/>
          </a:prstGeom>
          <a:noFill/>
          <a:ln/>
        </p:spPr>
        <p:txBody>
          <a:bodyPr wrap="none" lIns="0" tIns="0" rIns="0" bIns="0" rtlCol="0" anchor="t"/>
          <a:lstStyle/>
          <a:p>
            <a:pPr algn="l" lvl="1" marL="6858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Reliability in Enforcement</a:t>
            </a:r>
            <a:endParaRPr lang="en-US" sz="1750" dirty="0"/>
          </a:p>
        </p:txBody>
      </p:sp>
      <p:sp>
        <p:nvSpPr>
          <p:cNvPr id="9" name="Text 7"/>
          <p:cNvSpPr/>
          <p:nvPr/>
        </p:nvSpPr>
        <p:spPr>
          <a:xfrm>
            <a:off x="788670" y="5385197"/>
            <a:ext cx="13053060" cy="450652"/>
          </a:xfrm>
          <a:prstGeom prst="rect">
            <a:avLst/>
          </a:prstGeom>
          <a:noFill/>
          <a:ln/>
        </p:spPr>
        <p:txBody>
          <a:bodyPr wrap="none" lIns="0" tIns="0" rIns="0" bIns="0" rtlCol="0" anchor="t"/>
          <a:lstStyle/>
          <a:p>
            <a:pPr indent="0" marL="0">
              <a:lnSpc>
                <a:spcPts val="3500"/>
              </a:lnSpc>
              <a:buNone/>
            </a:pPr>
            <a:r>
              <a:rPr lang="en-US" sz="2200" b="1" dirty="0">
                <a:solidFill>
                  <a:srgbClr val="E2E6E9"/>
                </a:solidFill>
                <a:latin typeface="Merriweather" pitchFamily="34" charset="0"/>
                <a:ea typeface="Merriweather" pitchFamily="34" charset="-122"/>
                <a:cs typeface="Merriweather" pitchFamily="34" charset="-120"/>
              </a:rPr>
              <a:t>Limitations</a:t>
            </a:r>
            <a:pPr indent="0" marL="0">
              <a:lnSpc>
                <a:spcPts val="3500"/>
              </a:lnSpc>
              <a:buNone/>
            </a:pPr>
            <a:r>
              <a:rPr lang="en-US" sz="2200" dirty="0">
                <a:solidFill>
                  <a:srgbClr val="E2E6E9"/>
                </a:solidFill>
                <a:latin typeface="Merriweather" pitchFamily="34" charset="0"/>
                <a:ea typeface="Merriweather" pitchFamily="34" charset="-122"/>
                <a:cs typeface="Merriweather" pitchFamily="34" charset="-120"/>
              </a:rPr>
              <a:t>:</a:t>
            </a:r>
            <a:endParaRPr lang="en-US" sz="2200" dirty="0"/>
          </a:p>
        </p:txBody>
      </p:sp>
      <p:sp>
        <p:nvSpPr>
          <p:cNvPr id="10" name="Text 8"/>
          <p:cNvSpPr/>
          <p:nvPr/>
        </p:nvSpPr>
        <p:spPr>
          <a:xfrm>
            <a:off x="788670" y="6089333"/>
            <a:ext cx="13053060" cy="721043"/>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No Incremental Policy Support</a:t>
            </a:r>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 Traditional synchronous approaches are fixed, making it difficult to add new policies dynamically.</a:t>
            </a:r>
            <a:endParaRPr lang="en-US" sz="1750" dirty="0"/>
          </a:p>
        </p:txBody>
      </p:sp>
      <p:sp>
        <p:nvSpPr>
          <p:cNvPr id="11" name="Text 9"/>
          <p:cNvSpPr/>
          <p:nvPr/>
        </p:nvSpPr>
        <p:spPr>
          <a:xfrm>
            <a:off x="788670" y="6889194"/>
            <a:ext cx="13053060" cy="721043"/>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Challenging Scalability</a:t>
            </a:r>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 Limited adaptability and high costs for updating policies as new threats arise, making it unsuitable for dynamic CPS security needs.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773555"/>
            <a:ext cx="6170771"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Introduction</a:t>
            </a:r>
            <a:endParaRPr lang="en-US" sz="4850" dirty="0"/>
          </a:p>
        </p:txBody>
      </p:sp>
      <p:sp>
        <p:nvSpPr>
          <p:cNvPr id="3" name="Text 1"/>
          <p:cNvSpPr/>
          <p:nvPr/>
        </p:nvSpPr>
        <p:spPr>
          <a:xfrm>
            <a:off x="863798" y="3038475"/>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Cyber-physical systems (CPS) are becoming increasingly prevalent in critical infrastructure, including transportation, healthcare, and energy.</a:t>
            </a:r>
            <a:endParaRPr lang="en-US" sz="1900" dirty="0"/>
          </a:p>
        </p:txBody>
      </p:sp>
      <p:sp>
        <p:nvSpPr>
          <p:cNvPr id="4" name="Text 2"/>
          <p:cNvSpPr/>
          <p:nvPr/>
        </p:nvSpPr>
        <p:spPr>
          <a:xfrm>
            <a:off x="863798" y="3914418"/>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These systems are vulnerable to cyberattacks, posing significant risks to safety, reliability, and security.</a:t>
            </a:r>
            <a:endParaRPr lang="en-US" sz="1900" dirty="0"/>
          </a:p>
        </p:txBody>
      </p:sp>
      <p:sp>
        <p:nvSpPr>
          <p:cNvPr id="5" name="Text 3"/>
          <p:cNvSpPr/>
          <p:nvPr/>
        </p:nvSpPr>
        <p:spPr>
          <a:xfrm>
            <a:off x="863798" y="4790361"/>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Traditional security approaches are often monolithic and static, making them inflexible and unable to adapt to evolving threats.</a:t>
            </a:r>
            <a:endParaRPr lang="en-US" sz="1900" dirty="0"/>
          </a:p>
        </p:txBody>
      </p:sp>
      <p:sp>
        <p:nvSpPr>
          <p:cNvPr id="6" name="Text 4"/>
          <p:cNvSpPr/>
          <p:nvPr/>
        </p:nvSpPr>
        <p:spPr>
          <a:xfrm>
            <a:off x="863798" y="5666303"/>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We propose a novel approach to security enforcement for CPS that is incremental and adaptable, allowing for the continuous integration of new security policies.</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3798" y="1024057"/>
            <a:ext cx="8682514" cy="616982"/>
          </a:xfrm>
          <a:prstGeom prst="rect">
            <a:avLst/>
          </a:prstGeom>
          <a:noFill/>
          <a:ln/>
        </p:spPr>
        <p:txBody>
          <a:bodyPr wrap="none" lIns="0" tIns="0" rIns="0" bIns="0" rtlCol="0" anchor="t"/>
          <a:lstStyle/>
          <a:p>
            <a:pPr indent="0" marL="0">
              <a:lnSpc>
                <a:spcPts val="4850"/>
              </a:lnSpc>
              <a:buNone/>
            </a:pPr>
            <a:r>
              <a:rPr lang="en-US" sz="3850" dirty="0">
                <a:solidFill>
                  <a:srgbClr val="F5F0F0"/>
                </a:solidFill>
                <a:latin typeface="Merriweather" pitchFamily="34" charset="0"/>
                <a:ea typeface="Merriweather" pitchFamily="34" charset="-122"/>
                <a:cs typeface="Merriweather" pitchFamily="34" charset="-120"/>
              </a:rPr>
              <a:t>Identification of New Methodology:</a:t>
            </a:r>
            <a:endParaRPr lang="en-US" sz="3850" dirty="0"/>
          </a:p>
        </p:txBody>
      </p:sp>
      <p:sp>
        <p:nvSpPr>
          <p:cNvPr id="3" name="Text 1"/>
          <p:cNvSpPr/>
          <p:nvPr/>
        </p:nvSpPr>
        <p:spPr>
          <a:xfrm>
            <a:off x="863798" y="2134672"/>
            <a:ext cx="12902803" cy="789622"/>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a:t>
            </a:r>
            <a:pPr indent="0" marL="0">
              <a:lnSpc>
                <a:spcPts val="3100"/>
              </a:lnSpc>
              <a:buNone/>
            </a:pPr>
            <a:r>
              <a:rPr lang="en-US" sz="1900" b="1" dirty="0">
                <a:solidFill>
                  <a:srgbClr val="E2E6E9"/>
                </a:solidFill>
                <a:latin typeface="Merriweather" pitchFamily="34" charset="0"/>
                <a:ea typeface="Merriweather" pitchFamily="34" charset="-122"/>
                <a:cs typeface="Merriweather" pitchFamily="34" charset="-120"/>
              </a:rPr>
              <a:t>proposed compositional RE framework</a:t>
            </a:r>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is a novel approach that enables </a:t>
            </a:r>
            <a:pPr indent="0" marL="0">
              <a:lnSpc>
                <a:spcPts val="3100"/>
              </a:lnSpc>
              <a:buNone/>
            </a:pPr>
            <a:r>
              <a:rPr lang="en-US" sz="1900" b="1" dirty="0">
                <a:solidFill>
                  <a:srgbClr val="E2E6E9"/>
                </a:solidFill>
                <a:latin typeface="Merriweather" pitchFamily="34" charset="0"/>
                <a:ea typeface="Merriweather" pitchFamily="34" charset="-122"/>
                <a:cs typeface="Merriweather" pitchFamily="34" charset="-120"/>
              </a:rPr>
              <a:t>incremental enforcement</a:t>
            </a:r>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by composing individual enforcers in series, each enforcing a separate security policy. This approach allows:</a:t>
            </a:r>
            <a:endParaRPr lang="en-US" sz="1900" dirty="0"/>
          </a:p>
        </p:txBody>
      </p:sp>
      <p:sp>
        <p:nvSpPr>
          <p:cNvPr id="4" name="Text 2"/>
          <p:cNvSpPr/>
          <p:nvPr/>
        </p:nvSpPr>
        <p:spPr>
          <a:xfrm>
            <a:off x="863798" y="3201948"/>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Incremental Addition of Policies</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New policies are added as separate enforcers, without the need to re-validate or re-certify the existing enforcement framework.</a:t>
            </a:r>
            <a:endParaRPr lang="en-US" sz="1900" dirty="0"/>
          </a:p>
        </p:txBody>
      </p:sp>
      <p:sp>
        <p:nvSpPr>
          <p:cNvPr id="5" name="Text 3"/>
          <p:cNvSpPr/>
          <p:nvPr/>
        </p:nvSpPr>
        <p:spPr>
          <a:xfrm>
            <a:off x="863798" y="4077891"/>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Efficient State Management</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Each enforcer operates within a smaller, independent state space, preventing state space explosion.</a:t>
            </a:r>
            <a:endParaRPr lang="en-US" sz="1900" dirty="0"/>
          </a:p>
        </p:txBody>
      </p:sp>
      <p:sp>
        <p:nvSpPr>
          <p:cNvPr id="6" name="Text 4"/>
          <p:cNvSpPr/>
          <p:nvPr/>
        </p:nvSpPr>
        <p:spPr>
          <a:xfrm>
            <a:off x="863798" y="4953833"/>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Bi-Directional Enforcement</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By monitoring and modifying both inputs and outputs, this framework ensures that CPS behavior remains compliant in real-time, even when new policies are added.</a:t>
            </a:r>
            <a:endParaRPr lang="en-US" sz="1900" dirty="0"/>
          </a:p>
        </p:txBody>
      </p:sp>
      <p:sp>
        <p:nvSpPr>
          <p:cNvPr id="7" name="Text 5"/>
          <p:cNvSpPr/>
          <p:nvPr/>
        </p:nvSpPr>
        <p:spPr>
          <a:xfrm>
            <a:off x="863798" y="6021110"/>
            <a:ext cx="12902803" cy="1184434"/>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compositional methodology contrasts with traditional monolithic approaches by supporting </a:t>
            </a:r>
            <a:pPr indent="0" marL="0">
              <a:lnSpc>
                <a:spcPts val="3100"/>
              </a:lnSpc>
              <a:buNone/>
            </a:pPr>
            <a:r>
              <a:rPr lang="en-US" sz="1900" b="1" dirty="0">
                <a:solidFill>
                  <a:srgbClr val="E2E6E9"/>
                </a:solidFill>
                <a:latin typeface="Merriweather" pitchFamily="34" charset="0"/>
                <a:ea typeface="Merriweather" pitchFamily="34" charset="-122"/>
                <a:cs typeface="Merriweather" pitchFamily="34" charset="-120"/>
              </a:rPr>
              <a:t>scalability, modularity, and real-time adaptability</a:t>
            </a:r>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making it well-suited to the complex and evolving security needs of CPS.</a:t>
            </a:r>
            <a:endParaRPr lang="en-US"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63798" y="1387912"/>
            <a:ext cx="12902803" cy="1542574"/>
          </a:xfrm>
          <a:prstGeom prst="rect">
            <a:avLst/>
          </a:prstGeom>
          <a:noFill/>
          <a:ln/>
        </p:spPr>
        <p:txBody>
          <a:bodyPr wrap="squar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Algorithms: Enforcing Security Incrementally</a:t>
            </a:r>
            <a:endParaRPr lang="en-US" sz="4850" dirty="0"/>
          </a:p>
        </p:txBody>
      </p:sp>
      <p:sp>
        <p:nvSpPr>
          <p:cNvPr id="3" name="Text 1"/>
          <p:cNvSpPr/>
          <p:nvPr/>
        </p:nvSpPr>
        <p:spPr>
          <a:xfrm>
            <a:off x="863798" y="3424118"/>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Serial Composition of Enforcers:</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Enforcers are composed serially, with input and output enforcers added incrementally for each new policy.</a:t>
            </a:r>
            <a:endParaRPr lang="en-US" sz="1900" dirty="0"/>
          </a:p>
        </p:txBody>
      </p:sp>
      <p:sp>
        <p:nvSpPr>
          <p:cNvPr id="4" name="Text 2"/>
          <p:cNvSpPr/>
          <p:nvPr/>
        </p:nvSpPr>
        <p:spPr>
          <a:xfrm>
            <a:off x="863798" y="4300061"/>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Input Enforcement Function (EI):</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Manages input events, ensuring policy compliance before proceeding.</a:t>
            </a:r>
            <a:endParaRPr lang="en-US" sz="1900" dirty="0"/>
          </a:p>
        </p:txBody>
      </p:sp>
      <p:sp>
        <p:nvSpPr>
          <p:cNvPr id="5" name="Text 3"/>
          <p:cNvSpPr/>
          <p:nvPr/>
        </p:nvSpPr>
        <p:spPr>
          <a:xfrm>
            <a:off x="863798" y="5176004"/>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Output Enforcement Function (EO):</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Manages outputs, transforming them if they violate security policies.</a:t>
            </a:r>
            <a:endParaRPr lang="en-US" sz="1900" dirty="0"/>
          </a:p>
        </p:txBody>
      </p:sp>
      <p:sp>
        <p:nvSpPr>
          <p:cNvPr id="6" name="Text 4"/>
          <p:cNvSpPr/>
          <p:nvPr/>
        </p:nvSpPr>
        <p:spPr>
          <a:xfrm>
            <a:off x="863798" y="6051947"/>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Select Functions (SelectI and SelectO):</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Select appropriate inputs and outputs based on policies, minimizing deviation from the original.</a:t>
            </a:r>
            <a:endParaRPr lang="en-US" sz="1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16625" y="484465"/>
            <a:ext cx="4324231" cy="330398"/>
          </a:xfrm>
          <a:prstGeom prst="rect">
            <a:avLst/>
          </a:prstGeom>
          <a:noFill/>
          <a:ln/>
        </p:spPr>
        <p:txBody>
          <a:bodyPr wrap="none" lIns="0" tIns="0" rIns="0" bIns="0" rtlCol="0" anchor="t"/>
          <a:lstStyle/>
          <a:p>
            <a:pPr indent="0" marL="0">
              <a:lnSpc>
                <a:spcPts val="2600"/>
              </a:lnSpc>
              <a:buNone/>
            </a:pPr>
            <a:r>
              <a:rPr lang="en-US" sz="2050" b="1" dirty="0">
                <a:solidFill>
                  <a:srgbClr val="F5F0F0"/>
                </a:solidFill>
                <a:latin typeface="Merriweather" pitchFamily="34" charset="0"/>
                <a:ea typeface="Merriweather" pitchFamily="34" charset="-122"/>
                <a:cs typeface="Merriweather" pitchFamily="34" charset="-120"/>
              </a:rPr>
              <a:t>Serial Composition of Enforcers</a:t>
            </a:r>
            <a:pPr indent="0" marL="0">
              <a:lnSpc>
                <a:spcPts val="2600"/>
              </a:lnSpc>
              <a:buNone/>
            </a:pPr>
            <a:r>
              <a:rPr lang="en-US" sz="2050" dirty="0">
                <a:solidFill>
                  <a:srgbClr val="F5F0F0"/>
                </a:solidFill>
                <a:latin typeface="Merriweather" pitchFamily="34" charset="0"/>
                <a:ea typeface="Merriweather" pitchFamily="34" charset="-122"/>
                <a:cs typeface="Merriweather" pitchFamily="34" charset="-120"/>
              </a:rPr>
              <a:t>:</a:t>
            </a:r>
            <a:endParaRPr lang="en-US" sz="2050" dirty="0"/>
          </a:p>
        </p:txBody>
      </p:sp>
      <p:sp>
        <p:nvSpPr>
          <p:cNvPr id="3" name="Text 1"/>
          <p:cNvSpPr/>
          <p:nvPr/>
        </p:nvSpPr>
        <p:spPr>
          <a:xfrm>
            <a:off x="616625" y="1167170"/>
            <a:ext cx="13397151" cy="563880"/>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E2E6E9"/>
                </a:solidFill>
                <a:latin typeface="Merriweather" pitchFamily="34" charset="0"/>
                <a:ea typeface="Merriweather" pitchFamily="34" charset="-122"/>
                <a:cs typeface="Merriweather" pitchFamily="34" charset="-120"/>
              </a:rPr>
              <a:t>Purpose</a:t>
            </a:r>
            <a:pPr algn="l" indent="0" marL="0">
              <a:lnSpc>
                <a:spcPts val="2200"/>
              </a:lnSpc>
              <a:buNone/>
            </a:pPr>
            <a:r>
              <a:rPr lang="en-US" sz="1350" dirty="0">
                <a:solidFill>
                  <a:srgbClr val="E2E6E9"/>
                </a:solidFill>
                <a:latin typeface="Merriweather" pitchFamily="34" charset="0"/>
                <a:ea typeface="Merriweather" pitchFamily="34" charset="-122"/>
                <a:cs typeface="Merriweather" pitchFamily="34" charset="-120"/>
              </a:rPr>
              <a:t>: Combine multiple enforcers, each responsible for a single policy, into a chain (serial composition) to handle several policies incrementally. This technique avoids state space explosion by separating each policy into its own manageable state machine.</a:t>
            </a:r>
            <a:endParaRPr lang="en-US" sz="1350" dirty="0"/>
          </a:p>
        </p:txBody>
      </p:sp>
      <p:sp>
        <p:nvSpPr>
          <p:cNvPr id="4" name="Text 2"/>
          <p:cNvSpPr/>
          <p:nvPr/>
        </p:nvSpPr>
        <p:spPr>
          <a:xfrm>
            <a:off x="616625" y="1792605"/>
            <a:ext cx="13397151" cy="281940"/>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E2E6E9"/>
                </a:solidFill>
                <a:latin typeface="Merriweather" pitchFamily="34" charset="0"/>
                <a:ea typeface="Merriweather" pitchFamily="34" charset="-122"/>
                <a:cs typeface="Merriweather" pitchFamily="34" charset="-120"/>
              </a:rPr>
              <a:t>Mechanism</a:t>
            </a:r>
            <a:pPr algn="l" indent="0" marL="0">
              <a:lnSpc>
                <a:spcPts val="2200"/>
              </a:lnSpc>
              <a:buNone/>
            </a:pPr>
            <a:r>
              <a:rPr lang="en-US" sz="1350" dirty="0">
                <a:solidFill>
                  <a:srgbClr val="E2E6E9"/>
                </a:solidFill>
                <a:latin typeface="Merriweather" pitchFamily="34" charset="0"/>
                <a:ea typeface="Merriweather" pitchFamily="34" charset="-122"/>
                <a:cs typeface="Merriweather" pitchFamily="34" charset="-120"/>
              </a:rPr>
              <a:t>:</a:t>
            </a:r>
            <a:endParaRPr lang="en-US" sz="1350" dirty="0"/>
          </a:p>
        </p:txBody>
      </p:sp>
      <p:sp>
        <p:nvSpPr>
          <p:cNvPr id="5" name="Text 3"/>
          <p:cNvSpPr/>
          <p:nvPr/>
        </p:nvSpPr>
        <p:spPr>
          <a:xfrm>
            <a:off x="616625" y="2136100"/>
            <a:ext cx="13397151" cy="281940"/>
          </a:xfrm>
          <a:prstGeom prst="rect">
            <a:avLst/>
          </a:prstGeom>
          <a:noFill/>
          <a:ln/>
        </p:spPr>
        <p:txBody>
          <a:bodyPr wrap="none" lIns="0" tIns="0" rIns="0" bIns="0" rtlCol="0" anchor="t"/>
          <a:lstStyle/>
          <a:p>
            <a:pPr algn="l" lvl="1" marL="685800" indent="-342900">
              <a:lnSpc>
                <a:spcPts val="2200"/>
              </a:lnSpc>
              <a:buSzPct val="100000"/>
              <a:buChar char="•"/>
            </a:pPr>
            <a:r>
              <a:rPr lang="en-US" sz="1350" dirty="0">
                <a:solidFill>
                  <a:srgbClr val="E2E6E9"/>
                </a:solidFill>
                <a:latin typeface="Merriweather" pitchFamily="34" charset="0"/>
                <a:ea typeface="Merriweather" pitchFamily="34" charset="-122"/>
                <a:cs typeface="Merriweather" pitchFamily="34" charset="-120"/>
              </a:rPr>
              <a:t>Each enforcer processes the inputs or outputs sequentially, with the output of one enforcer becoming the input of the next.</a:t>
            </a:r>
            <a:endParaRPr lang="en-US" sz="1350" dirty="0"/>
          </a:p>
        </p:txBody>
      </p:sp>
      <p:sp>
        <p:nvSpPr>
          <p:cNvPr id="6" name="Text 4"/>
          <p:cNvSpPr/>
          <p:nvPr/>
        </p:nvSpPr>
        <p:spPr>
          <a:xfrm>
            <a:off x="616625" y="2479596"/>
            <a:ext cx="13397151" cy="563880"/>
          </a:xfrm>
          <a:prstGeom prst="rect">
            <a:avLst/>
          </a:prstGeom>
          <a:noFill/>
          <a:ln/>
        </p:spPr>
        <p:txBody>
          <a:bodyPr wrap="square" lIns="0" tIns="0" rIns="0" bIns="0" rtlCol="0" anchor="t"/>
          <a:lstStyle/>
          <a:p>
            <a:pPr algn="l" lvl="1" marL="685800" indent="-342900">
              <a:lnSpc>
                <a:spcPts val="2200"/>
              </a:lnSpc>
              <a:buSzPct val="100000"/>
              <a:buChar char="•"/>
            </a:pPr>
            <a:r>
              <a:rPr lang="en-US" sz="1350" b="1" dirty="0">
                <a:solidFill>
                  <a:srgbClr val="E2E6E9"/>
                </a:solidFill>
                <a:latin typeface="Merriweather" pitchFamily="34" charset="0"/>
                <a:ea typeface="Merriweather" pitchFamily="34" charset="-122"/>
                <a:cs typeface="Merriweather" pitchFamily="34" charset="-120"/>
              </a:rPr>
              <a:t>Serial Composition (Eϕ1 ⇛ Eϕ2)</a:t>
            </a:r>
            <a:pPr algn="l" lvl="1" indent="0" marL="0">
              <a:lnSpc>
                <a:spcPts val="2200"/>
              </a:lnSpc>
              <a:buNone/>
            </a:pPr>
            <a:r>
              <a:rPr lang="en-US" sz="1350" dirty="0">
                <a:solidFill>
                  <a:srgbClr val="E2E6E9"/>
                </a:solidFill>
                <a:latin typeface="Merriweather" pitchFamily="34" charset="0"/>
                <a:ea typeface="Merriweather" pitchFamily="34" charset="-122"/>
                <a:cs typeface="Merriweather" pitchFamily="34" charset="-120"/>
              </a:rPr>
              <a:t>: For policies ϕ1 and ϕ2, serial composition ensures that if each individual policy enforcer can satisfy ϕ1 and ϕ2, the composition Eϕ1⇛Eϕ2​​ will enforce the combination ϕ1∧ϕ2​ effectively.</a:t>
            </a:r>
            <a:endParaRPr lang="en-US" sz="1350" dirty="0"/>
          </a:p>
        </p:txBody>
      </p:sp>
      <p:pic>
        <p:nvPicPr>
          <p:cNvPr id="7" name="Image 0" descr="preencoded.png">    </p:cNvPr>
          <p:cNvPicPr>
            <a:picLocks noChangeAspect="1"/>
          </p:cNvPicPr>
          <p:nvPr/>
        </p:nvPicPr>
        <p:blipFill>
          <a:blip r:embed="rId1"/>
          <a:stretch>
            <a:fillRect/>
          </a:stretch>
        </p:blipFill>
        <p:spPr>
          <a:xfrm>
            <a:off x="4712732" y="3241596"/>
            <a:ext cx="5204936" cy="450615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863798" y="2125266"/>
            <a:ext cx="7775853" cy="462796"/>
          </a:xfrm>
          <a:prstGeom prst="rect">
            <a:avLst/>
          </a:prstGeom>
          <a:noFill/>
          <a:ln/>
        </p:spPr>
        <p:txBody>
          <a:bodyPr wrap="none" lIns="0" tIns="0" rIns="0" bIns="0" rtlCol="0" anchor="t"/>
          <a:lstStyle/>
          <a:p>
            <a:pPr indent="0" marL="0">
              <a:lnSpc>
                <a:spcPts val="3600"/>
              </a:lnSpc>
              <a:buNone/>
            </a:pPr>
            <a:r>
              <a:rPr lang="en-US" sz="2900" b="1" dirty="0">
                <a:solidFill>
                  <a:srgbClr val="F5F0F0"/>
                </a:solidFill>
                <a:latin typeface="Merriweather" pitchFamily="34" charset="0"/>
                <a:ea typeface="Merriweather" pitchFamily="34" charset="-122"/>
                <a:cs typeface="Merriweather" pitchFamily="34" charset="-120"/>
              </a:rPr>
              <a:t>Input and Output Enforcement Functions</a:t>
            </a:r>
            <a:pPr indent="0" marL="0">
              <a:lnSpc>
                <a:spcPts val="3600"/>
              </a:lnSpc>
              <a:buNone/>
            </a:pPr>
            <a:r>
              <a:rPr lang="en-US" sz="2900" dirty="0">
                <a:solidFill>
                  <a:srgbClr val="F5F0F0"/>
                </a:solidFill>
                <a:latin typeface="Merriweather" pitchFamily="34" charset="0"/>
                <a:ea typeface="Merriweather" pitchFamily="34" charset="-122"/>
                <a:cs typeface="Merriweather" pitchFamily="34" charset="-120"/>
              </a:rPr>
              <a:t>:</a:t>
            </a:r>
            <a:endParaRPr lang="en-US" sz="2900" dirty="0"/>
          </a:p>
        </p:txBody>
      </p:sp>
      <p:sp>
        <p:nvSpPr>
          <p:cNvPr id="3" name="Text 1"/>
          <p:cNvSpPr/>
          <p:nvPr/>
        </p:nvSpPr>
        <p:spPr>
          <a:xfrm>
            <a:off x="863798" y="3081695"/>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Purpose</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Enforce security policies on both inputs and outputs of the CPS to ensure system behavior adheres to specified policies in real-time.</a:t>
            </a:r>
            <a:endParaRPr lang="en-US" sz="1900" dirty="0"/>
          </a:p>
        </p:txBody>
      </p:sp>
      <p:sp>
        <p:nvSpPr>
          <p:cNvPr id="4" name="Text 2"/>
          <p:cNvSpPr/>
          <p:nvPr/>
        </p:nvSpPr>
        <p:spPr>
          <a:xfrm>
            <a:off x="863798" y="3957638"/>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Components</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t>
            </a:r>
            <a:endParaRPr lang="en-US" sz="1900" dirty="0"/>
          </a:p>
        </p:txBody>
      </p:sp>
      <p:sp>
        <p:nvSpPr>
          <p:cNvPr id="5" name="Text 3"/>
          <p:cNvSpPr/>
          <p:nvPr/>
        </p:nvSpPr>
        <p:spPr>
          <a:xfrm>
            <a:off x="863798" y="4438769"/>
            <a:ext cx="12902803" cy="789622"/>
          </a:xfrm>
          <a:prstGeom prst="rect">
            <a:avLst/>
          </a:prstGeom>
          <a:noFill/>
          <a:ln/>
        </p:spPr>
        <p:txBody>
          <a:bodyPr wrap="square" lIns="0" tIns="0" rIns="0" bIns="0" rtlCol="0" anchor="t"/>
          <a:lstStyle/>
          <a:p>
            <a:pPr algn="l" lvl="1" marL="6858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Input Enforcement Function (EI)</a:t>
            </a:r>
            <a:pPr algn="l" lvl="1"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Ensures inputs from the environment comply with the defined security policies before they are processed by the CPS.</a:t>
            </a:r>
            <a:endParaRPr lang="en-US" sz="1900" dirty="0"/>
          </a:p>
        </p:txBody>
      </p:sp>
      <p:sp>
        <p:nvSpPr>
          <p:cNvPr id="6" name="Text 4"/>
          <p:cNvSpPr/>
          <p:nvPr/>
        </p:nvSpPr>
        <p:spPr>
          <a:xfrm>
            <a:off x="863798" y="5314712"/>
            <a:ext cx="12902803" cy="789622"/>
          </a:xfrm>
          <a:prstGeom prst="rect">
            <a:avLst/>
          </a:prstGeom>
          <a:noFill/>
          <a:ln/>
        </p:spPr>
        <p:txBody>
          <a:bodyPr wrap="square" lIns="0" tIns="0" rIns="0" bIns="0" rtlCol="0" anchor="t"/>
          <a:lstStyle/>
          <a:p>
            <a:pPr algn="l" lvl="1" marL="6858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Output Enforcement Function (EO)</a:t>
            </a:r>
            <a:pPr algn="l" lvl="1"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Checks and potentially modifies outputs from the CPS before they are returned to the environment, preventing unauthorized actions.</a:t>
            </a:r>
            <a:endParaRPr lang="en-US" sz="1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544235" y="552331"/>
            <a:ext cx="3025854" cy="291465"/>
          </a:xfrm>
          <a:prstGeom prst="rect">
            <a:avLst/>
          </a:prstGeom>
          <a:noFill/>
          <a:ln/>
        </p:spPr>
        <p:txBody>
          <a:bodyPr wrap="none" lIns="0" tIns="0" rIns="0" bIns="0" rtlCol="0" anchor="t"/>
          <a:lstStyle/>
          <a:p>
            <a:pPr indent="0" marL="0">
              <a:lnSpc>
                <a:spcPts val="2250"/>
              </a:lnSpc>
              <a:buNone/>
            </a:pPr>
            <a:r>
              <a:rPr lang="en-US" sz="1800" b="1" dirty="0">
                <a:solidFill>
                  <a:srgbClr val="F5F0F0"/>
                </a:solidFill>
                <a:latin typeface="Merriweather" pitchFamily="34" charset="0"/>
                <a:ea typeface="Merriweather" pitchFamily="34" charset="-122"/>
                <a:cs typeface="Merriweather" pitchFamily="34" charset="-120"/>
              </a:rPr>
              <a:t>Edit and Select Functions</a:t>
            </a:r>
            <a:pPr indent="0" marL="0">
              <a:lnSpc>
                <a:spcPts val="2250"/>
              </a:lnSpc>
              <a:buNone/>
            </a:pPr>
            <a:r>
              <a:rPr lang="en-US" sz="1800" dirty="0">
                <a:solidFill>
                  <a:srgbClr val="F5F0F0"/>
                </a:solidFill>
                <a:latin typeface="Merriweather" pitchFamily="34" charset="0"/>
                <a:ea typeface="Merriweather" pitchFamily="34" charset="-122"/>
                <a:cs typeface="Merriweather" pitchFamily="34" charset="-120"/>
              </a:rPr>
              <a:t>:</a:t>
            </a:r>
            <a:endParaRPr lang="en-US" sz="1800" dirty="0"/>
          </a:p>
        </p:txBody>
      </p:sp>
      <p:sp>
        <p:nvSpPr>
          <p:cNvPr id="3" name="Text 1"/>
          <p:cNvSpPr/>
          <p:nvPr/>
        </p:nvSpPr>
        <p:spPr>
          <a:xfrm>
            <a:off x="544235" y="1154787"/>
            <a:ext cx="13541931" cy="248722"/>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E2E6E9"/>
                </a:solidFill>
                <a:latin typeface="Merriweather" pitchFamily="34" charset="0"/>
                <a:ea typeface="Merriweather" pitchFamily="34" charset="-122"/>
                <a:cs typeface="Merriweather" pitchFamily="34" charset="-120"/>
              </a:rPr>
              <a:t>Edit Functions</a:t>
            </a:r>
            <a:pPr algn="l" indent="0" marL="0">
              <a:lnSpc>
                <a:spcPts val="1950"/>
              </a:lnSpc>
              <a:buNone/>
            </a:pPr>
            <a:r>
              <a:rPr lang="en-US" sz="1200" dirty="0">
                <a:solidFill>
                  <a:srgbClr val="E2E6E9"/>
                </a:solidFill>
                <a:latin typeface="Merriweather" pitchFamily="34" charset="0"/>
                <a:ea typeface="Merriweather" pitchFamily="34" charset="-122"/>
                <a:cs typeface="Merriweather" pitchFamily="34" charset="-120"/>
              </a:rPr>
              <a:t>:</a:t>
            </a:r>
            <a:endParaRPr lang="en-US" sz="1200" dirty="0"/>
          </a:p>
        </p:txBody>
      </p:sp>
      <p:sp>
        <p:nvSpPr>
          <p:cNvPr id="4" name="Text 2"/>
          <p:cNvSpPr/>
          <p:nvPr/>
        </p:nvSpPr>
        <p:spPr>
          <a:xfrm>
            <a:off x="544235" y="1457920"/>
            <a:ext cx="13541931" cy="248722"/>
          </a:xfrm>
          <a:prstGeom prst="rect">
            <a:avLst/>
          </a:prstGeom>
          <a:noFill/>
          <a:ln/>
        </p:spPr>
        <p:txBody>
          <a:bodyPr wrap="none" lIns="0" tIns="0" rIns="0" bIns="0" rtlCol="0" anchor="t"/>
          <a:lstStyle/>
          <a:p>
            <a:pPr algn="l" lvl="1" marL="685800" indent="-342900">
              <a:lnSpc>
                <a:spcPts val="1950"/>
              </a:lnSpc>
              <a:buSzPct val="100000"/>
              <a:buChar char="•"/>
            </a:pPr>
            <a:r>
              <a:rPr lang="en-US" sz="1200" dirty="0">
                <a:solidFill>
                  <a:srgbClr val="E2E6E9"/>
                </a:solidFill>
                <a:latin typeface="Merriweather" pitchFamily="34" charset="0"/>
                <a:ea typeface="Merriweather" pitchFamily="34" charset="-122"/>
                <a:cs typeface="Merriweather" pitchFamily="34" charset="-120"/>
              </a:rPr>
              <a:t>Used to replace inputs or outputs that violate policies with acceptable alternatives.</a:t>
            </a:r>
            <a:endParaRPr lang="en-US" sz="1200" dirty="0"/>
          </a:p>
        </p:txBody>
      </p:sp>
      <p:sp>
        <p:nvSpPr>
          <p:cNvPr id="5" name="Text 3"/>
          <p:cNvSpPr/>
          <p:nvPr/>
        </p:nvSpPr>
        <p:spPr>
          <a:xfrm>
            <a:off x="544235" y="1761053"/>
            <a:ext cx="13541931" cy="248722"/>
          </a:xfrm>
          <a:prstGeom prst="rect">
            <a:avLst/>
          </a:prstGeom>
          <a:noFill/>
          <a:ln/>
        </p:spPr>
        <p:txBody>
          <a:bodyPr wrap="none" lIns="0" tIns="0" rIns="0" bIns="0" rtlCol="0" anchor="t"/>
          <a:lstStyle/>
          <a:p>
            <a:pPr algn="l" lvl="1" marL="685800" indent="-342900">
              <a:lnSpc>
                <a:spcPts val="1950"/>
              </a:lnSpc>
              <a:buSzPct val="100000"/>
              <a:buChar char="•"/>
            </a:pPr>
            <a:r>
              <a:rPr lang="en-US" sz="1200" b="1" dirty="0">
                <a:solidFill>
                  <a:srgbClr val="E2E6E9"/>
                </a:solidFill>
                <a:latin typeface="Merriweather" pitchFamily="34" charset="0"/>
                <a:ea typeface="Merriweather" pitchFamily="34" charset="-122"/>
                <a:cs typeface="Merriweather" pitchFamily="34" charset="-120"/>
              </a:rPr>
              <a:t>editIϕI</a:t>
            </a:r>
            <a:pPr algn="l" lvl="1" indent="0" marL="0">
              <a:lnSpc>
                <a:spcPts val="1950"/>
              </a:lnSpc>
              <a:buNone/>
            </a:pPr>
            <a:r>
              <a:rPr lang="en-US" sz="1200" dirty="0">
                <a:solidFill>
                  <a:srgbClr val="E2E6E9"/>
                </a:solidFill>
                <a:latin typeface="Merriweather" pitchFamily="34" charset="0"/>
                <a:ea typeface="Merriweather" pitchFamily="34" charset="-122"/>
                <a:cs typeface="Merriweather" pitchFamily="34" charset="-120"/>
              </a:rPr>
              <a:t>: For inputs that don’t comply with a policy, this function selects a compliant alternative input that minimizes deviation from the original.</a:t>
            </a:r>
            <a:endParaRPr lang="en-US" sz="1200" dirty="0"/>
          </a:p>
        </p:txBody>
      </p:sp>
      <p:sp>
        <p:nvSpPr>
          <p:cNvPr id="6" name="Text 4"/>
          <p:cNvSpPr/>
          <p:nvPr/>
        </p:nvSpPr>
        <p:spPr>
          <a:xfrm>
            <a:off x="544235" y="2064187"/>
            <a:ext cx="13541931" cy="248722"/>
          </a:xfrm>
          <a:prstGeom prst="rect">
            <a:avLst/>
          </a:prstGeom>
          <a:noFill/>
          <a:ln/>
        </p:spPr>
        <p:txBody>
          <a:bodyPr wrap="none" lIns="0" tIns="0" rIns="0" bIns="0" rtlCol="0" anchor="t"/>
          <a:lstStyle/>
          <a:p>
            <a:pPr algn="l" lvl="1" marL="685800" indent="-342900">
              <a:lnSpc>
                <a:spcPts val="1950"/>
              </a:lnSpc>
              <a:buSzPct val="100000"/>
              <a:buChar char="•"/>
            </a:pPr>
            <a:r>
              <a:rPr lang="en-US" sz="1200" b="1" dirty="0">
                <a:solidFill>
                  <a:srgbClr val="E2E6E9"/>
                </a:solidFill>
                <a:latin typeface="Merriweather" pitchFamily="34" charset="0"/>
                <a:ea typeface="Merriweather" pitchFamily="34" charset="-122"/>
                <a:cs typeface="Merriweather" pitchFamily="34" charset="-120"/>
              </a:rPr>
              <a:t>editOϕ</a:t>
            </a:r>
            <a:pPr algn="l" lvl="1" indent="0" marL="0">
              <a:lnSpc>
                <a:spcPts val="1950"/>
              </a:lnSpc>
              <a:buNone/>
            </a:pPr>
            <a:r>
              <a:rPr lang="en-US" sz="1200" dirty="0">
                <a:solidFill>
                  <a:srgbClr val="E2E6E9"/>
                </a:solidFill>
                <a:latin typeface="Merriweather" pitchFamily="34" charset="0"/>
                <a:ea typeface="Merriweather" pitchFamily="34" charset="-122"/>
                <a:cs typeface="Merriweather" pitchFamily="34" charset="-120"/>
              </a:rPr>
              <a:t>: For outputs that violate policy, this function chooses a compliant output with minimal alteration.</a:t>
            </a:r>
            <a:endParaRPr lang="en-US" sz="1200" dirty="0"/>
          </a:p>
        </p:txBody>
      </p:sp>
      <p:sp>
        <p:nvSpPr>
          <p:cNvPr id="7" name="Text 5"/>
          <p:cNvSpPr/>
          <p:nvPr/>
        </p:nvSpPr>
        <p:spPr>
          <a:xfrm>
            <a:off x="544235" y="2367320"/>
            <a:ext cx="13541931" cy="248722"/>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E2E6E9"/>
                </a:solidFill>
                <a:latin typeface="Merriweather" pitchFamily="34" charset="0"/>
                <a:ea typeface="Merriweather" pitchFamily="34" charset="-122"/>
                <a:cs typeface="Merriweather" pitchFamily="34" charset="-120"/>
              </a:rPr>
              <a:t>Select Functions</a:t>
            </a:r>
            <a:pPr algn="l" indent="0" marL="0">
              <a:lnSpc>
                <a:spcPts val="1950"/>
              </a:lnSpc>
              <a:buNone/>
            </a:pPr>
            <a:r>
              <a:rPr lang="en-US" sz="1200" dirty="0">
                <a:solidFill>
                  <a:srgbClr val="E2E6E9"/>
                </a:solidFill>
                <a:latin typeface="Merriweather" pitchFamily="34" charset="0"/>
                <a:ea typeface="Merriweather" pitchFamily="34" charset="-122"/>
                <a:cs typeface="Merriweather" pitchFamily="34" charset="-120"/>
              </a:rPr>
              <a:t>:</a:t>
            </a:r>
            <a:endParaRPr lang="en-US" sz="1200" dirty="0"/>
          </a:p>
        </p:txBody>
      </p:sp>
      <p:sp>
        <p:nvSpPr>
          <p:cNvPr id="8" name="Text 6"/>
          <p:cNvSpPr/>
          <p:nvPr/>
        </p:nvSpPr>
        <p:spPr>
          <a:xfrm>
            <a:off x="544235" y="2670453"/>
            <a:ext cx="13541931" cy="248722"/>
          </a:xfrm>
          <a:prstGeom prst="rect">
            <a:avLst/>
          </a:prstGeom>
          <a:noFill/>
          <a:ln/>
        </p:spPr>
        <p:txBody>
          <a:bodyPr wrap="none" lIns="0" tIns="0" rIns="0" bIns="0" rtlCol="0" anchor="t"/>
          <a:lstStyle/>
          <a:p>
            <a:pPr algn="l" lvl="1" marL="685800" indent="-342900">
              <a:lnSpc>
                <a:spcPts val="1950"/>
              </a:lnSpc>
              <a:buSzPct val="100000"/>
              <a:buChar char="•"/>
            </a:pPr>
            <a:r>
              <a:rPr lang="en-US" sz="1200" dirty="0">
                <a:solidFill>
                  <a:srgbClr val="E2E6E9"/>
                </a:solidFill>
                <a:latin typeface="Merriweather" pitchFamily="34" charset="0"/>
                <a:ea typeface="Merriweather" pitchFamily="34" charset="-122"/>
                <a:cs typeface="Merriweather" pitchFamily="34" charset="-120"/>
              </a:rPr>
              <a:t>These are used to choose policy-compliant events from a set, enabling precise selection of inputs and outputs that minimally diverge from the intended actions.</a:t>
            </a:r>
            <a:endParaRPr lang="en-US" sz="1200" dirty="0"/>
          </a:p>
        </p:txBody>
      </p:sp>
      <p:sp>
        <p:nvSpPr>
          <p:cNvPr id="9" name="Text 7"/>
          <p:cNvSpPr/>
          <p:nvPr/>
        </p:nvSpPr>
        <p:spPr>
          <a:xfrm>
            <a:off x="544235" y="2973586"/>
            <a:ext cx="13541931" cy="248722"/>
          </a:xfrm>
          <a:prstGeom prst="rect">
            <a:avLst/>
          </a:prstGeom>
          <a:noFill/>
          <a:ln/>
        </p:spPr>
        <p:txBody>
          <a:bodyPr wrap="none" lIns="0" tIns="0" rIns="0" bIns="0" rtlCol="0" anchor="t"/>
          <a:lstStyle/>
          <a:p>
            <a:pPr algn="l" lvl="1" marL="685800" indent="-342900">
              <a:lnSpc>
                <a:spcPts val="1950"/>
              </a:lnSpc>
              <a:buSzPct val="100000"/>
              <a:buChar char="•"/>
            </a:pPr>
            <a:r>
              <a:rPr lang="en-US" sz="1200" b="1" dirty="0">
                <a:solidFill>
                  <a:srgbClr val="E2E6E9"/>
                </a:solidFill>
                <a:latin typeface="Merriweather" pitchFamily="34" charset="0"/>
                <a:ea typeface="Merriweather" pitchFamily="34" charset="-122"/>
                <a:cs typeface="Merriweather" pitchFamily="34" charset="-120"/>
              </a:rPr>
              <a:t>SelectIϕI</a:t>
            </a:r>
            <a:pPr algn="l" lvl="1" indent="0" marL="0">
              <a:lnSpc>
                <a:spcPts val="1950"/>
              </a:lnSpc>
              <a:buNone/>
            </a:pPr>
            <a:r>
              <a:rPr lang="en-US" sz="1200" dirty="0">
                <a:solidFill>
                  <a:srgbClr val="E2E6E9"/>
                </a:solidFill>
                <a:latin typeface="Merriweather" pitchFamily="34" charset="0"/>
                <a:ea typeface="Merriweather" pitchFamily="34" charset="-122"/>
                <a:cs typeface="Merriweather" pitchFamily="34" charset="-120"/>
              </a:rPr>
              <a:t>: Given a set of possible inputs XXX, selects a policy-compliant input x′x'x′ close to the original input xxx.</a:t>
            </a:r>
            <a:endParaRPr lang="en-US" sz="1200" dirty="0"/>
          </a:p>
        </p:txBody>
      </p:sp>
      <p:sp>
        <p:nvSpPr>
          <p:cNvPr id="10" name="Text 8"/>
          <p:cNvSpPr/>
          <p:nvPr/>
        </p:nvSpPr>
        <p:spPr>
          <a:xfrm>
            <a:off x="544235" y="3276719"/>
            <a:ext cx="13541931" cy="248722"/>
          </a:xfrm>
          <a:prstGeom prst="rect">
            <a:avLst/>
          </a:prstGeom>
          <a:noFill/>
          <a:ln/>
        </p:spPr>
        <p:txBody>
          <a:bodyPr wrap="none" lIns="0" tIns="0" rIns="0" bIns="0" rtlCol="0" anchor="t"/>
          <a:lstStyle/>
          <a:p>
            <a:pPr algn="l" lvl="1" marL="685800" indent="-342900">
              <a:lnSpc>
                <a:spcPts val="1950"/>
              </a:lnSpc>
              <a:buSzPct val="100000"/>
              <a:buChar char="•"/>
            </a:pPr>
            <a:r>
              <a:rPr lang="en-US" sz="1200" b="1" dirty="0">
                <a:solidFill>
                  <a:srgbClr val="E2E6E9"/>
                </a:solidFill>
                <a:latin typeface="Merriweather" pitchFamily="34" charset="0"/>
                <a:ea typeface="Merriweather" pitchFamily="34" charset="-122"/>
                <a:cs typeface="Merriweather" pitchFamily="34" charset="-120"/>
              </a:rPr>
              <a:t>SelectOϕ</a:t>
            </a:r>
            <a:pPr algn="l" lvl="1" indent="0" marL="0">
              <a:lnSpc>
                <a:spcPts val="1950"/>
              </a:lnSpc>
              <a:buNone/>
            </a:pPr>
            <a:r>
              <a:rPr lang="en-US" sz="1200" dirty="0">
                <a:solidFill>
                  <a:srgbClr val="E2E6E9"/>
                </a:solidFill>
                <a:latin typeface="Merriweather" pitchFamily="34" charset="0"/>
                <a:ea typeface="Merriweather" pitchFamily="34" charset="-122"/>
                <a:cs typeface="Merriweather" pitchFamily="34" charset="-120"/>
              </a:rPr>
              <a:t>: Given a set of possible outputs YYY, chooses a compliant output y′y'y′ closest to the original.</a:t>
            </a:r>
            <a:endParaRPr lang="en-US" sz="1200" dirty="0"/>
          </a:p>
        </p:txBody>
      </p:sp>
      <p:pic>
        <p:nvPicPr>
          <p:cNvPr id="11" name="Image 0" descr="preencoded.png">    </p:cNvPr>
          <p:cNvPicPr>
            <a:picLocks noChangeAspect="1"/>
          </p:cNvPicPr>
          <p:nvPr/>
        </p:nvPicPr>
        <p:blipFill>
          <a:blip r:embed="rId1"/>
          <a:stretch>
            <a:fillRect/>
          </a:stretch>
        </p:blipFill>
        <p:spPr>
          <a:xfrm>
            <a:off x="4101465" y="3700343"/>
            <a:ext cx="6427470" cy="397680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63798" y="2125266"/>
            <a:ext cx="6699766" cy="462796"/>
          </a:xfrm>
          <a:prstGeom prst="rect">
            <a:avLst/>
          </a:prstGeom>
          <a:noFill/>
          <a:ln/>
        </p:spPr>
        <p:txBody>
          <a:bodyPr wrap="none" lIns="0" tIns="0" rIns="0" bIns="0" rtlCol="0" anchor="t"/>
          <a:lstStyle/>
          <a:p>
            <a:pPr indent="0" marL="0">
              <a:lnSpc>
                <a:spcPts val="3600"/>
              </a:lnSpc>
              <a:buNone/>
            </a:pPr>
            <a:r>
              <a:rPr lang="en-US" sz="2900" b="1" dirty="0">
                <a:solidFill>
                  <a:srgbClr val="F5F0F0"/>
                </a:solidFill>
                <a:latin typeface="Merriweather" pitchFamily="34" charset="0"/>
                <a:ea typeface="Merriweather" pitchFamily="34" charset="-122"/>
                <a:cs typeface="Merriweather" pitchFamily="34" charset="-120"/>
              </a:rPr>
              <a:t>Incremental Enforcement Function</a:t>
            </a:r>
            <a:pPr indent="0" marL="0">
              <a:lnSpc>
                <a:spcPts val="3600"/>
              </a:lnSpc>
              <a:buNone/>
            </a:pPr>
            <a:r>
              <a:rPr lang="en-US" sz="2900" dirty="0">
                <a:solidFill>
                  <a:srgbClr val="F5F0F0"/>
                </a:solidFill>
                <a:latin typeface="Merriweather" pitchFamily="34" charset="0"/>
                <a:ea typeface="Merriweather" pitchFamily="34" charset="-122"/>
                <a:cs typeface="Merriweather" pitchFamily="34" charset="-120"/>
              </a:rPr>
              <a:t>:</a:t>
            </a:r>
            <a:endParaRPr lang="en-US" sz="2900" dirty="0"/>
          </a:p>
        </p:txBody>
      </p:sp>
      <p:sp>
        <p:nvSpPr>
          <p:cNvPr id="3" name="Text 1"/>
          <p:cNvSpPr/>
          <p:nvPr/>
        </p:nvSpPr>
        <p:spPr>
          <a:xfrm>
            <a:off x="863798" y="3081695"/>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Purpose</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Define the overall enforcement behavior that ensures policies are applied incrementally across multiple stages without re-validating the entire system.</a:t>
            </a:r>
            <a:endParaRPr lang="en-US" sz="1900" dirty="0"/>
          </a:p>
        </p:txBody>
      </p:sp>
      <p:sp>
        <p:nvSpPr>
          <p:cNvPr id="4" name="Text 2"/>
          <p:cNvSpPr/>
          <p:nvPr/>
        </p:nvSpPr>
        <p:spPr>
          <a:xfrm>
            <a:off x="863798" y="3957638"/>
            <a:ext cx="129028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Approach</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t>
            </a:r>
            <a:endParaRPr lang="en-US" sz="1900" dirty="0"/>
          </a:p>
        </p:txBody>
      </p:sp>
      <p:sp>
        <p:nvSpPr>
          <p:cNvPr id="5" name="Text 3"/>
          <p:cNvSpPr/>
          <p:nvPr/>
        </p:nvSpPr>
        <p:spPr>
          <a:xfrm>
            <a:off x="863798" y="4438769"/>
            <a:ext cx="12902803" cy="789622"/>
          </a:xfrm>
          <a:prstGeom prst="rect">
            <a:avLst/>
          </a:prstGeom>
          <a:noFill/>
          <a:ln/>
        </p:spPr>
        <p:txBody>
          <a:bodyPr wrap="square" lIns="0" tIns="0" rIns="0" bIns="0" rtlCol="0" anchor="t"/>
          <a:lstStyle/>
          <a:p>
            <a:pPr algn="l" lvl="1" marL="6858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The incremental enforcement function EEE is built from both the </a:t>
            </a:r>
            <a:pPr algn="l" lvl="1" indent="0" marL="0">
              <a:lnSpc>
                <a:spcPts val="3100"/>
              </a:lnSpc>
              <a:buNone/>
            </a:pPr>
            <a:r>
              <a:rPr lang="en-US" sz="1900" b="1" dirty="0">
                <a:solidFill>
                  <a:srgbClr val="E2E6E9"/>
                </a:solidFill>
                <a:latin typeface="Merriweather" pitchFamily="34" charset="0"/>
                <a:ea typeface="Merriweather" pitchFamily="34" charset="-122"/>
                <a:cs typeface="Merriweather" pitchFamily="34" charset="-120"/>
              </a:rPr>
              <a:t>Input (EI)</a:t>
            </a:r>
            <a:pPr algn="l" lvl="1"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and </a:t>
            </a:r>
            <a:pPr algn="l" lvl="1" indent="0" marL="0">
              <a:lnSpc>
                <a:spcPts val="3100"/>
              </a:lnSpc>
              <a:buNone/>
            </a:pPr>
            <a:r>
              <a:rPr lang="en-US" sz="1900" b="1" dirty="0">
                <a:solidFill>
                  <a:srgbClr val="E2E6E9"/>
                </a:solidFill>
                <a:latin typeface="Merriweather" pitchFamily="34" charset="0"/>
                <a:ea typeface="Merriweather" pitchFamily="34" charset="-122"/>
                <a:cs typeface="Merriweather" pitchFamily="34" charset="-120"/>
              </a:rPr>
              <a:t>Output (EO)</a:t>
            </a:r>
            <a:pPr algn="l" lvl="1"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enforcers to continuously monitor and transform each system event.</a:t>
            </a:r>
            <a:endParaRPr lang="en-US" sz="1900" dirty="0"/>
          </a:p>
        </p:txBody>
      </p:sp>
      <p:sp>
        <p:nvSpPr>
          <p:cNvPr id="6" name="Text 4"/>
          <p:cNvSpPr/>
          <p:nvPr/>
        </p:nvSpPr>
        <p:spPr>
          <a:xfrm>
            <a:off x="863798" y="5314712"/>
            <a:ext cx="12902803" cy="789622"/>
          </a:xfrm>
          <a:prstGeom prst="rect">
            <a:avLst/>
          </a:prstGeom>
          <a:noFill/>
          <a:ln/>
        </p:spPr>
        <p:txBody>
          <a:bodyPr wrap="square" lIns="0" tIns="0" rIns="0" bIns="0" rtlCol="0" anchor="t"/>
          <a:lstStyle/>
          <a:p>
            <a:pPr algn="l" lvl="1" marL="6858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Causal Order of Enforcement</a:t>
            </a:r>
            <a:pPr algn="l" lvl="1"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This function maintains causality by first processing input events and then applying output enforcement, ensuring that each event is handled in sequence.</a:t>
            </a:r>
            <a:endParaRPr lang="en-US" sz="1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63798" y="1283137"/>
            <a:ext cx="11958399"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Key Advantages of the Algorithms Used</a:t>
            </a:r>
            <a:endParaRPr lang="en-US" sz="4850" dirty="0"/>
          </a:p>
        </p:txBody>
      </p:sp>
      <p:sp>
        <p:nvSpPr>
          <p:cNvPr id="3" name="Text 1"/>
          <p:cNvSpPr/>
          <p:nvPr/>
        </p:nvSpPr>
        <p:spPr>
          <a:xfrm>
            <a:off x="863798" y="2548057"/>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Modularity: Each policy enforcer operates independently, making the system modular and adaptable to new policies.</a:t>
            </a:r>
            <a:endParaRPr lang="en-US" sz="1900" dirty="0"/>
          </a:p>
        </p:txBody>
      </p:sp>
      <p:sp>
        <p:nvSpPr>
          <p:cNvPr id="4" name="Text 2"/>
          <p:cNvSpPr/>
          <p:nvPr/>
        </p:nvSpPr>
        <p:spPr>
          <a:xfrm>
            <a:off x="863798" y="3423999"/>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Real-Time Compliance: Immediate handling of policy violations on both inputs and outputs ensures that the system adheres to security requirements in real-time.</a:t>
            </a:r>
            <a:endParaRPr lang="en-US" sz="1900" dirty="0"/>
          </a:p>
        </p:txBody>
      </p:sp>
      <p:sp>
        <p:nvSpPr>
          <p:cNvPr id="5" name="Text 3"/>
          <p:cNvSpPr/>
          <p:nvPr/>
        </p:nvSpPr>
        <p:spPr>
          <a:xfrm>
            <a:off x="863798" y="4299942"/>
            <a:ext cx="12902803" cy="1184434"/>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Scalability: By using serial composition and minimizing state transitions, the algorithms handle multiple policies without causing state space explosion, making them scalable for complex CPS environments.</a:t>
            </a:r>
            <a:endParaRPr lang="en-US" sz="1900" dirty="0"/>
          </a:p>
        </p:txBody>
      </p:sp>
      <p:sp>
        <p:nvSpPr>
          <p:cNvPr id="6" name="Text 4"/>
          <p:cNvSpPr/>
          <p:nvPr/>
        </p:nvSpPr>
        <p:spPr>
          <a:xfrm>
            <a:off x="863798" y="5762030"/>
            <a:ext cx="12902803" cy="1184434"/>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Together, these algorithms offer a robust, scalable approach to enforcing security policies incrementally in CPS, aligning well with real-time needs and providing strong guarantees against both cyber and physical threats.</a:t>
            </a:r>
            <a:endParaRPr lang="en-US" sz="1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19018" y="564952"/>
            <a:ext cx="5136356" cy="641985"/>
          </a:xfrm>
          <a:prstGeom prst="rect">
            <a:avLst/>
          </a:prstGeom>
          <a:noFill/>
          <a:ln/>
        </p:spPr>
        <p:txBody>
          <a:bodyPr wrap="none" lIns="0" tIns="0" rIns="0" bIns="0" rtlCol="0" anchor="t"/>
          <a:lstStyle/>
          <a:p>
            <a:pPr indent="0" marL="0">
              <a:lnSpc>
                <a:spcPts val="5050"/>
              </a:lnSpc>
              <a:buNone/>
            </a:pPr>
            <a:r>
              <a:rPr lang="en-US" sz="4000" dirty="0">
                <a:solidFill>
                  <a:srgbClr val="F5F0F0"/>
                </a:solidFill>
                <a:latin typeface="Merriweather" pitchFamily="34" charset="0"/>
                <a:ea typeface="Merriweather" pitchFamily="34" charset="-122"/>
                <a:cs typeface="Merriweather" pitchFamily="34" charset="-120"/>
              </a:rPr>
              <a:t>Conclusion</a:t>
            </a:r>
            <a:endParaRPr lang="en-US" sz="4000" dirty="0"/>
          </a:p>
        </p:txBody>
      </p:sp>
      <p:sp>
        <p:nvSpPr>
          <p:cNvPr id="3" name="Text 1"/>
          <p:cNvSpPr/>
          <p:nvPr/>
        </p:nvSpPr>
        <p:spPr>
          <a:xfrm>
            <a:off x="719018" y="1617821"/>
            <a:ext cx="13192363" cy="657463"/>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The project successfully developed a compositional runtime enforcement framework for CPS. This framework allows for the incremental addition of security policies, addressing the state space explosion problem using serial composition.</a:t>
            </a:r>
            <a:endParaRPr lang="en-US" sz="1600" dirty="0"/>
          </a:p>
        </p:txBody>
      </p:sp>
      <p:sp>
        <p:nvSpPr>
          <p:cNvPr id="4" name="Text 2"/>
          <p:cNvSpPr/>
          <p:nvPr/>
        </p:nvSpPr>
        <p:spPr>
          <a:xfrm>
            <a:off x="719018" y="2506385"/>
            <a:ext cx="13192363" cy="657463"/>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Serial composition ensures that new security patches can be integrated efficiently without affecting the system's stability or performance.</a:t>
            </a:r>
            <a:endParaRPr lang="en-US" sz="1600" dirty="0"/>
          </a:p>
        </p:txBody>
      </p:sp>
      <p:sp>
        <p:nvSpPr>
          <p:cNvPr id="5" name="Text 3"/>
          <p:cNvSpPr/>
          <p:nvPr/>
        </p:nvSpPr>
        <p:spPr>
          <a:xfrm>
            <a:off x="719018" y="3394948"/>
            <a:ext cx="13192363" cy="657463"/>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This approach enables adaptable security for CPS, allowing for the dynamic adaptation of security policies in response to evolving threats and system changes.</a:t>
            </a:r>
            <a:endParaRPr lang="en-US" sz="1600" dirty="0"/>
          </a:p>
        </p:txBody>
      </p:sp>
      <p:sp>
        <p:nvSpPr>
          <p:cNvPr id="6" name="Text 4"/>
          <p:cNvSpPr/>
          <p:nvPr/>
        </p:nvSpPr>
        <p:spPr>
          <a:xfrm>
            <a:off x="719018" y="4360545"/>
            <a:ext cx="2568178" cy="320992"/>
          </a:xfrm>
          <a:prstGeom prst="rect">
            <a:avLst/>
          </a:prstGeom>
          <a:noFill/>
          <a:ln/>
        </p:spPr>
        <p:txBody>
          <a:bodyPr wrap="none" lIns="0" tIns="0" rIns="0" bIns="0" rtlCol="0" anchor="t"/>
          <a:lstStyle/>
          <a:p>
            <a:pPr indent="0" marL="0">
              <a:lnSpc>
                <a:spcPts val="2500"/>
              </a:lnSpc>
              <a:buNone/>
            </a:pPr>
            <a:r>
              <a:rPr lang="en-US" sz="2000" dirty="0">
                <a:solidFill>
                  <a:srgbClr val="F5F0F0"/>
                </a:solidFill>
                <a:latin typeface="Merriweather" pitchFamily="34" charset="0"/>
                <a:ea typeface="Merriweather" pitchFamily="34" charset="-122"/>
                <a:cs typeface="Merriweather" pitchFamily="34" charset="-120"/>
              </a:rPr>
              <a:t>References</a:t>
            </a:r>
            <a:endParaRPr lang="en-US" sz="2000" dirty="0"/>
          </a:p>
        </p:txBody>
      </p:sp>
      <p:sp>
        <p:nvSpPr>
          <p:cNvPr id="7" name="Text 5"/>
          <p:cNvSpPr/>
          <p:nvPr/>
        </p:nvSpPr>
        <p:spPr>
          <a:xfrm>
            <a:off x="719018" y="4989671"/>
            <a:ext cx="13192363" cy="657463"/>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Incremental Security Enforcement for Cyber-Physical Systems by ABHINANDAN PANDA , ALEX BAIRD, SRINIVAS PINISETTY, AND PARTHA ROOP</a:t>
            </a:r>
            <a:endParaRPr lang="en-US" sz="1600" dirty="0"/>
          </a:p>
        </p:txBody>
      </p:sp>
      <p:sp>
        <p:nvSpPr>
          <p:cNvPr id="8" name="Text 6"/>
          <p:cNvSpPr/>
          <p:nvPr/>
        </p:nvSpPr>
        <p:spPr>
          <a:xfrm>
            <a:off x="719018" y="5718929"/>
            <a:ext cx="13192363" cy="657463"/>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Scalable Security Enforcement for Cyber Physical Systems by ALEX BAIRD  , ABHINANDAN PANDA , HAMMOND PEARCE , SRINIVAS PINISETTY , AND PARTHA ROOP</a:t>
            </a:r>
            <a:endParaRPr lang="en-US" sz="1600" dirty="0"/>
          </a:p>
        </p:txBody>
      </p:sp>
      <p:sp>
        <p:nvSpPr>
          <p:cNvPr id="9" name="Text 7"/>
          <p:cNvSpPr/>
          <p:nvPr/>
        </p:nvSpPr>
        <p:spPr>
          <a:xfrm>
            <a:off x="719018" y="6448187"/>
            <a:ext cx="13192363" cy="657463"/>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Monitoring and Defense of Industrial Cyber-Physical Systems Under Typical Attacks: by Yuchen Jiang , Shimeng Wu , Renjie Ma ,  Ming Liu ,  Hao Luo , and Okyay Kaynak </a:t>
            </a:r>
            <a:endParaRPr lang="en-US" sz="1600" dirty="0"/>
          </a:p>
        </p:txBody>
      </p:sp>
      <p:sp>
        <p:nvSpPr>
          <p:cNvPr id="10" name="Text 8"/>
          <p:cNvSpPr/>
          <p:nvPr/>
        </p:nvSpPr>
        <p:spPr>
          <a:xfrm>
            <a:off x="719018" y="7336750"/>
            <a:ext cx="13192363" cy="328732"/>
          </a:xfrm>
          <a:prstGeom prst="rect">
            <a:avLst/>
          </a:prstGeom>
          <a:noFill/>
          <a:ln/>
        </p:spPr>
        <p:txBody>
          <a:bodyPr wrap="none" lIns="0" tIns="0" rIns="0" bIns="0" rtlCol="0" anchor="t"/>
          <a:lstStyle/>
          <a:p>
            <a:pPr indent="0" marL="0">
              <a:lnSpc>
                <a:spcPts val="2550"/>
              </a:lnSpc>
              <a:buNone/>
            </a:pP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1169" y="627102"/>
            <a:ext cx="5580221" cy="697468"/>
          </a:xfrm>
          <a:prstGeom prst="rect">
            <a:avLst/>
          </a:prstGeom>
          <a:noFill/>
          <a:ln/>
        </p:spPr>
        <p:txBody>
          <a:bodyPr wrap="none" lIns="0" tIns="0" rIns="0" bIns="0" rtlCol="0" anchor="t"/>
          <a:lstStyle/>
          <a:p>
            <a:pPr indent="0" marL="0">
              <a:lnSpc>
                <a:spcPts val="5450"/>
              </a:lnSpc>
              <a:buNone/>
            </a:pPr>
            <a:r>
              <a:rPr lang="en-US" sz="4350" dirty="0">
                <a:solidFill>
                  <a:srgbClr val="F5F0F0"/>
                </a:solidFill>
                <a:latin typeface="Merriweather" pitchFamily="34" charset="0"/>
                <a:ea typeface="Merriweather" pitchFamily="34" charset="-122"/>
                <a:cs typeface="Merriweather" pitchFamily="34" charset="-120"/>
              </a:rPr>
              <a:t>Abstract</a:t>
            </a:r>
            <a:endParaRPr lang="en-US" sz="4350" dirty="0"/>
          </a:p>
        </p:txBody>
      </p:sp>
      <p:pic>
        <p:nvPicPr>
          <p:cNvPr id="3" name="Image 0" descr="preencoded.png">    </p:cNvPr>
          <p:cNvPicPr>
            <a:picLocks noChangeAspect="1"/>
          </p:cNvPicPr>
          <p:nvPr/>
        </p:nvPicPr>
        <p:blipFill>
          <a:blip r:embed="rId1"/>
          <a:stretch>
            <a:fillRect/>
          </a:stretch>
        </p:blipFill>
        <p:spPr>
          <a:xfrm>
            <a:off x="781169" y="1770936"/>
            <a:ext cx="3015853" cy="1863923"/>
          </a:xfrm>
          <a:prstGeom prst="rect">
            <a:avLst/>
          </a:prstGeom>
        </p:spPr>
      </p:pic>
      <p:sp>
        <p:nvSpPr>
          <p:cNvPr id="4" name="Text 1"/>
          <p:cNvSpPr/>
          <p:nvPr/>
        </p:nvSpPr>
        <p:spPr>
          <a:xfrm>
            <a:off x="781169" y="3913823"/>
            <a:ext cx="3015853" cy="697230"/>
          </a:xfrm>
          <a:prstGeom prst="rect">
            <a:avLst/>
          </a:prstGeom>
          <a:noFill/>
          <a:ln/>
        </p:spPr>
        <p:txBody>
          <a:bodyPr wrap="squar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Cyber-Physical Systems (CPS)</a:t>
            </a:r>
            <a:endParaRPr lang="en-US" sz="2150" dirty="0"/>
          </a:p>
        </p:txBody>
      </p:sp>
      <p:sp>
        <p:nvSpPr>
          <p:cNvPr id="5" name="Text 2"/>
          <p:cNvSpPr/>
          <p:nvPr/>
        </p:nvSpPr>
        <p:spPr>
          <a:xfrm>
            <a:off x="781169" y="4744879"/>
            <a:ext cx="3015853" cy="2143125"/>
          </a:xfrm>
          <a:prstGeom prst="rect">
            <a:avLst/>
          </a:prstGeom>
          <a:noFill/>
          <a:ln/>
        </p:spPr>
        <p:txBody>
          <a:bodyPr wrap="square" lIns="0" tIns="0" rIns="0" bIns="0" rtlCol="0" anchor="t"/>
          <a:lstStyle/>
          <a:p>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Cyber-physical systems (CPS) are becoming increasingly prevalent in critical infrastructure, including transportation, healthcare, and energy.</a:t>
            </a:r>
            <a:endParaRPr lang="en-US" sz="1750" dirty="0"/>
          </a:p>
        </p:txBody>
      </p:sp>
      <p:pic>
        <p:nvPicPr>
          <p:cNvPr id="6" name="Image 1" descr="preencoded.png">    </p:cNvPr>
          <p:cNvPicPr>
            <a:picLocks noChangeAspect="1"/>
          </p:cNvPicPr>
          <p:nvPr/>
        </p:nvPicPr>
        <p:blipFill>
          <a:blip r:embed="rId2"/>
          <a:stretch>
            <a:fillRect/>
          </a:stretch>
        </p:blipFill>
        <p:spPr>
          <a:xfrm>
            <a:off x="4131826" y="1770936"/>
            <a:ext cx="3015972" cy="1863923"/>
          </a:xfrm>
          <a:prstGeom prst="rect">
            <a:avLst/>
          </a:prstGeom>
        </p:spPr>
      </p:pic>
      <p:sp>
        <p:nvSpPr>
          <p:cNvPr id="7" name="Text 3"/>
          <p:cNvSpPr/>
          <p:nvPr/>
        </p:nvSpPr>
        <p:spPr>
          <a:xfrm>
            <a:off x="4131826" y="3913823"/>
            <a:ext cx="3015972" cy="697230"/>
          </a:xfrm>
          <a:prstGeom prst="rect">
            <a:avLst/>
          </a:prstGeom>
          <a:noFill/>
          <a:ln/>
        </p:spPr>
        <p:txBody>
          <a:bodyPr wrap="squar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Incremental Security Enforcement</a:t>
            </a:r>
            <a:endParaRPr lang="en-US" sz="2150" dirty="0"/>
          </a:p>
        </p:txBody>
      </p:sp>
      <p:sp>
        <p:nvSpPr>
          <p:cNvPr id="8" name="Text 4"/>
          <p:cNvSpPr/>
          <p:nvPr/>
        </p:nvSpPr>
        <p:spPr>
          <a:xfrm>
            <a:off x="4131826" y="4744879"/>
            <a:ext cx="3015972" cy="2857500"/>
          </a:xfrm>
          <a:prstGeom prst="rect">
            <a:avLst/>
          </a:prstGeom>
          <a:noFill/>
          <a:ln/>
        </p:spPr>
        <p:txBody>
          <a:bodyPr wrap="square" lIns="0" tIns="0" rIns="0" bIns="0" rtlCol="0" anchor="t"/>
          <a:lstStyle/>
          <a:p>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This capstone project will focus on developing an incremental security enforcement framework for CPS, addressing the increasing threat of cyber-physical attacks (CP-attacks).</a:t>
            </a:r>
            <a:endParaRPr lang="en-US" sz="1750" dirty="0"/>
          </a:p>
        </p:txBody>
      </p:sp>
      <p:pic>
        <p:nvPicPr>
          <p:cNvPr id="9" name="Image 2" descr="preencoded.png">    </p:cNvPr>
          <p:cNvPicPr>
            <a:picLocks noChangeAspect="1"/>
          </p:cNvPicPr>
          <p:nvPr/>
        </p:nvPicPr>
        <p:blipFill>
          <a:blip r:embed="rId3"/>
          <a:stretch>
            <a:fillRect/>
          </a:stretch>
        </p:blipFill>
        <p:spPr>
          <a:xfrm>
            <a:off x="7482602" y="1770936"/>
            <a:ext cx="3015853" cy="1863923"/>
          </a:xfrm>
          <a:prstGeom prst="rect">
            <a:avLst/>
          </a:prstGeom>
        </p:spPr>
      </p:pic>
      <p:sp>
        <p:nvSpPr>
          <p:cNvPr id="10" name="Text 5"/>
          <p:cNvSpPr/>
          <p:nvPr/>
        </p:nvSpPr>
        <p:spPr>
          <a:xfrm>
            <a:off x="7482602" y="3913823"/>
            <a:ext cx="3015853" cy="697230"/>
          </a:xfrm>
          <a:prstGeom prst="rect">
            <a:avLst/>
          </a:prstGeom>
          <a:noFill/>
          <a:ln/>
        </p:spPr>
        <p:txBody>
          <a:bodyPr wrap="squar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Runtime Enforcement (RE)</a:t>
            </a:r>
            <a:endParaRPr lang="en-US" sz="2150" dirty="0"/>
          </a:p>
        </p:txBody>
      </p:sp>
      <p:sp>
        <p:nvSpPr>
          <p:cNvPr id="11" name="Text 6"/>
          <p:cNvSpPr/>
          <p:nvPr/>
        </p:nvSpPr>
        <p:spPr>
          <a:xfrm>
            <a:off x="7482602" y="4744879"/>
            <a:ext cx="3015853" cy="1785938"/>
          </a:xfrm>
          <a:prstGeom prst="rect">
            <a:avLst/>
          </a:prstGeom>
          <a:noFill/>
          <a:ln/>
        </p:spPr>
        <p:txBody>
          <a:bodyPr wrap="square" lIns="0" tIns="0" rIns="0" bIns="0" rtlCol="0" anchor="t"/>
          <a:lstStyle/>
          <a:p>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The project aims to create a framework that can incrementally add new security policies to CPS as new threats are identified.</a:t>
            </a:r>
            <a:endParaRPr lang="en-US" sz="1750" dirty="0"/>
          </a:p>
        </p:txBody>
      </p:sp>
      <p:pic>
        <p:nvPicPr>
          <p:cNvPr id="12" name="Image 3" descr="preencoded.png">    </p:cNvPr>
          <p:cNvPicPr>
            <a:picLocks noChangeAspect="1"/>
          </p:cNvPicPr>
          <p:nvPr/>
        </p:nvPicPr>
        <p:blipFill>
          <a:blip r:embed="rId4"/>
          <a:stretch>
            <a:fillRect/>
          </a:stretch>
        </p:blipFill>
        <p:spPr>
          <a:xfrm>
            <a:off x="10833259" y="1770936"/>
            <a:ext cx="3015972" cy="1863923"/>
          </a:xfrm>
          <a:prstGeom prst="rect">
            <a:avLst/>
          </a:prstGeom>
        </p:spPr>
      </p:pic>
      <p:sp>
        <p:nvSpPr>
          <p:cNvPr id="13" name="Text 7"/>
          <p:cNvSpPr/>
          <p:nvPr/>
        </p:nvSpPr>
        <p:spPr>
          <a:xfrm>
            <a:off x="10833259" y="3913823"/>
            <a:ext cx="3015972" cy="697230"/>
          </a:xfrm>
          <a:prstGeom prst="rect">
            <a:avLst/>
          </a:prstGeom>
          <a:noFill/>
          <a:ln/>
        </p:spPr>
        <p:txBody>
          <a:bodyPr wrap="squar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Controlled Environment</a:t>
            </a:r>
            <a:endParaRPr lang="en-US" sz="2150" dirty="0"/>
          </a:p>
        </p:txBody>
      </p:sp>
      <p:sp>
        <p:nvSpPr>
          <p:cNvPr id="14" name="Text 8"/>
          <p:cNvSpPr/>
          <p:nvPr/>
        </p:nvSpPr>
        <p:spPr>
          <a:xfrm>
            <a:off x="10833259" y="4744879"/>
            <a:ext cx="3015972" cy="1785938"/>
          </a:xfrm>
          <a:prstGeom prst="rect">
            <a:avLst/>
          </a:prstGeom>
          <a:noFill/>
          <a:ln/>
        </p:spPr>
        <p:txBody>
          <a:bodyPr wrap="square" lIns="0" tIns="0" rIns="0" bIns="0" rtlCol="0" anchor="t"/>
          <a:lstStyle/>
          <a:p>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The project will showcase how such a framework can be designed, implemented, and tested in a controlled environment.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814149"/>
            <a:ext cx="6170771"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Literature Review</a:t>
            </a:r>
            <a:endParaRPr lang="en-US" sz="4850" dirty="0"/>
          </a:p>
        </p:txBody>
      </p:sp>
      <p:sp>
        <p:nvSpPr>
          <p:cNvPr id="3" name="Text 1"/>
          <p:cNvSpPr/>
          <p:nvPr/>
        </p:nvSpPr>
        <p:spPr>
          <a:xfrm>
            <a:off x="863798" y="2079069"/>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Incremental Security Enforcement for Cyber-Physical Systems:</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By ABHINANDAN PANDA, ALEX BAIRD, SRINIVAS PINISETTY, AND PARTHA ROOP. </a:t>
            </a:r>
            <a:endParaRPr lang="en-US" sz="1900" dirty="0"/>
          </a:p>
        </p:txBody>
      </p:sp>
      <p:sp>
        <p:nvSpPr>
          <p:cNvPr id="4" name="Text 2"/>
          <p:cNvSpPr/>
          <p:nvPr/>
        </p:nvSpPr>
        <p:spPr>
          <a:xfrm>
            <a:off x="863798" y="3146346"/>
            <a:ext cx="12902803" cy="789622"/>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paper delves into the concepts of incremental security enforcement, providing the foundation for the project.</a:t>
            </a:r>
            <a:endParaRPr lang="en-US" sz="1900" dirty="0"/>
          </a:p>
        </p:txBody>
      </p:sp>
      <p:sp>
        <p:nvSpPr>
          <p:cNvPr id="5" name="Text 3"/>
          <p:cNvSpPr/>
          <p:nvPr/>
        </p:nvSpPr>
        <p:spPr>
          <a:xfrm>
            <a:off x="863798" y="4213622"/>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Scalable Security Enforcement for Cyber Physical Systems:</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By ALEX BAIRD, ABHINANDAN PANDA, HAMMOND PEARCE, SRINIVAS PINISETTY, AND PARTHA ROOP. </a:t>
            </a:r>
            <a:endParaRPr lang="en-US" sz="1900" dirty="0"/>
          </a:p>
        </p:txBody>
      </p:sp>
      <p:sp>
        <p:nvSpPr>
          <p:cNvPr id="6" name="Text 4"/>
          <p:cNvSpPr/>
          <p:nvPr/>
        </p:nvSpPr>
        <p:spPr>
          <a:xfrm>
            <a:off x="863798" y="5280898"/>
            <a:ext cx="12902803" cy="394811"/>
          </a:xfrm>
          <a:prstGeom prst="rect">
            <a:avLst/>
          </a:prstGeom>
          <a:noFill/>
          <a:ln/>
        </p:spPr>
        <p:txBody>
          <a:bodyPr wrap="non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paper explores the scalability of security enforcement mechanisms for cyber-physical systems.</a:t>
            </a:r>
            <a:endParaRPr lang="en-US" sz="1900" dirty="0"/>
          </a:p>
        </p:txBody>
      </p:sp>
      <p:sp>
        <p:nvSpPr>
          <p:cNvPr id="7" name="Text 5"/>
          <p:cNvSpPr/>
          <p:nvPr/>
        </p:nvSpPr>
        <p:spPr>
          <a:xfrm>
            <a:off x="863798" y="5953363"/>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Monitoring and Defense of Industrial Cyber-Physical Systems Under Typical Attacks:</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By Yuchen Jiang, Shimeng Wu, Renjie Ma, Ming Liu, Hao Luo, and Okyay Kaynak. </a:t>
            </a:r>
            <a:endParaRPr lang="en-US" sz="1900" dirty="0"/>
          </a:p>
        </p:txBody>
      </p:sp>
      <p:sp>
        <p:nvSpPr>
          <p:cNvPr id="8" name="Text 6"/>
          <p:cNvSpPr/>
          <p:nvPr/>
        </p:nvSpPr>
        <p:spPr>
          <a:xfrm>
            <a:off x="863798" y="7020639"/>
            <a:ext cx="12902803" cy="394811"/>
          </a:xfrm>
          <a:prstGeom prst="rect">
            <a:avLst/>
          </a:prstGeom>
          <a:noFill/>
          <a:ln/>
        </p:spPr>
        <p:txBody>
          <a:bodyPr wrap="non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paper investigates the challenges of monitoring and defending industrial cyber-physical systems.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1335643"/>
            <a:ext cx="6170771"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Summary</a:t>
            </a:r>
            <a:endParaRPr lang="en-US" sz="4850" dirty="0"/>
          </a:p>
        </p:txBody>
      </p:sp>
      <p:sp>
        <p:nvSpPr>
          <p:cNvPr id="3" name="Text 1"/>
          <p:cNvSpPr/>
          <p:nvPr/>
        </p:nvSpPr>
        <p:spPr>
          <a:xfrm>
            <a:off x="863798" y="2600563"/>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Incremental Security Enforcement for CPS:</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Addresses the challenges of securing CPS against evolving cyber-physical attacks (CP-attacks).</a:t>
            </a:r>
            <a:endParaRPr lang="en-US" sz="1900" dirty="0"/>
          </a:p>
        </p:txBody>
      </p:sp>
      <p:sp>
        <p:nvSpPr>
          <p:cNvPr id="4" name="Text 2"/>
          <p:cNvSpPr/>
          <p:nvPr/>
        </p:nvSpPr>
        <p:spPr>
          <a:xfrm>
            <a:off x="863798" y="3476506"/>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Novel Compositional Runtime Enforcement (RE) Framework:</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Enables incremental addition of new security policies as threats evolve.</a:t>
            </a:r>
            <a:endParaRPr lang="en-US" sz="1900" dirty="0"/>
          </a:p>
        </p:txBody>
      </p:sp>
      <p:sp>
        <p:nvSpPr>
          <p:cNvPr id="5" name="Text 3"/>
          <p:cNvSpPr/>
          <p:nvPr/>
        </p:nvSpPr>
        <p:spPr>
          <a:xfrm>
            <a:off x="863798" y="4352449"/>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Scalable and Efficient Security Enforcement:</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Solves the state space explosion problem of traditional monolithic enforcement methods.</a:t>
            </a:r>
            <a:endParaRPr lang="en-US" sz="1900" dirty="0"/>
          </a:p>
        </p:txBody>
      </p:sp>
      <p:sp>
        <p:nvSpPr>
          <p:cNvPr id="6" name="Text 4"/>
          <p:cNvSpPr/>
          <p:nvPr/>
        </p:nvSpPr>
        <p:spPr>
          <a:xfrm>
            <a:off x="863798" y="5228392"/>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Experimental Validation:</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Demonstrates the effectiveness of the framework using algorithms for input and output enforcement functions.</a:t>
            </a:r>
            <a:endParaRPr lang="en-US" sz="1900" dirty="0"/>
          </a:p>
        </p:txBody>
      </p:sp>
      <p:sp>
        <p:nvSpPr>
          <p:cNvPr id="7" name="Text 5"/>
          <p:cNvSpPr/>
          <p:nvPr/>
        </p:nvSpPr>
        <p:spPr>
          <a:xfrm>
            <a:off x="863798" y="6104334"/>
            <a:ext cx="12902803" cy="789622"/>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Linear Performance Scaling:</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The compositional RE approach achieves a linear relationship between the number of policies and key performance metrics.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0650" y="1149667"/>
            <a:ext cx="7815501" cy="1779151"/>
          </a:xfrm>
          <a:prstGeom prst="rect">
            <a:avLst/>
          </a:prstGeom>
          <a:noFill/>
          <a:ln/>
        </p:spPr>
        <p:txBody>
          <a:bodyPr wrap="square" lIns="0" tIns="0" rIns="0" bIns="0" rtlCol="0" anchor="t"/>
          <a:lstStyle/>
          <a:p>
            <a:pPr indent="0" marL="0">
              <a:lnSpc>
                <a:spcPts val="4650"/>
              </a:lnSpc>
              <a:buNone/>
            </a:pPr>
            <a:r>
              <a:rPr lang="en-US" sz="3700" dirty="0">
                <a:solidFill>
                  <a:srgbClr val="F5F0F0"/>
                </a:solidFill>
                <a:latin typeface="Merriweather" pitchFamily="34" charset="0"/>
                <a:ea typeface="Merriweather" pitchFamily="34" charset="-122"/>
                <a:cs typeface="Merriweather" pitchFamily="34" charset="-120"/>
              </a:rPr>
              <a:t>Problem Statement: The Need for Incremental Security Enforcement</a:t>
            </a:r>
            <a:endParaRPr lang="en-US" sz="3700" dirty="0"/>
          </a:p>
        </p:txBody>
      </p:sp>
      <p:sp>
        <p:nvSpPr>
          <p:cNvPr id="4" name="Shape 1"/>
          <p:cNvSpPr/>
          <p:nvPr/>
        </p:nvSpPr>
        <p:spPr>
          <a:xfrm>
            <a:off x="6150650" y="3426976"/>
            <a:ext cx="426958" cy="426958"/>
          </a:xfrm>
          <a:prstGeom prst="roundRect">
            <a:avLst>
              <a:gd name="adj" fmla="val 18670"/>
            </a:avLst>
          </a:prstGeom>
          <a:solidFill>
            <a:srgbClr val="003180"/>
          </a:solidFill>
          <a:ln w="7620">
            <a:solidFill>
              <a:srgbClr val="194A99"/>
            </a:solidFill>
            <a:prstDash val="solid"/>
          </a:ln>
        </p:spPr>
      </p:sp>
      <p:sp>
        <p:nvSpPr>
          <p:cNvPr id="5" name="Text 2"/>
          <p:cNvSpPr/>
          <p:nvPr/>
        </p:nvSpPr>
        <p:spPr>
          <a:xfrm>
            <a:off x="6301383" y="3498056"/>
            <a:ext cx="125373" cy="284678"/>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1</a:t>
            </a:r>
            <a:endParaRPr lang="en-US" sz="2200" dirty="0"/>
          </a:p>
        </p:txBody>
      </p:sp>
      <p:sp>
        <p:nvSpPr>
          <p:cNvPr id="6" name="Text 3"/>
          <p:cNvSpPr/>
          <p:nvPr/>
        </p:nvSpPr>
        <p:spPr>
          <a:xfrm>
            <a:off x="6767393" y="3426976"/>
            <a:ext cx="2372320" cy="296585"/>
          </a:xfrm>
          <a:prstGeom prst="rect">
            <a:avLst/>
          </a:prstGeom>
          <a:noFill/>
          <a:ln/>
        </p:spPr>
        <p:txBody>
          <a:bodyPr wrap="none" lIns="0" tIns="0" rIns="0" bIns="0" rtlCol="0" anchor="t"/>
          <a:lstStyle/>
          <a:p>
            <a:pPr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Evolving Threats</a:t>
            </a:r>
            <a:endParaRPr lang="en-US" sz="1850" dirty="0"/>
          </a:p>
        </p:txBody>
      </p:sp>
      <p:sp>
        <p:nvSpPr>
          <p:cNvPr id="7" name="Text 4"/>
          <p:cNvSpPr/>
          <p:nvPr/>
        </p:nvSpPr>
        <p:spPr>
          <a:xfrm>
            <a:off x="6767393" y="3837384"/>
            <a:ext cx="3196114" cy="1214438"/>
          </a:xfrm>
          <a:prstGeom prst="rect">
            <a:avLst/>
          </a:prstGeom>
          <a:noFill/>
          <a:ln/>
        </p:spPr>
        <p:txBody>
          <a:bodyPr wrap="square" lIns="0" tIns="0" rIns="0" bIns="0" rtlCol="0" anchor="t"/>
          <a:lstStyle/>
          <a:p>
            <a:pPr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The security landscape for CPS is constantly evolving, with new attack vectors emerging continuously.</a:t>
            </a:r>
            <a:endParaRPr lang="en-US" sz="1450" dirty="0"/>
          </a:p>
        </p:txBody>
      </p:sp>
      <p:sp>
        <p:nvSpPr>
          <p:cNvPr id="8" name="Shape 5"/>
          <p:cNvSpPr/>
          <p:nvPr/>
        </p:nvSpPr>
        <p:spPr>
          <a:xfrm>
            <a:off x="10153293" y="3426976"/>
            <a:ext cx="426958" cy="426958"/>
          </a:xfrm>
          <a:prstGeom prst="roundRect">
            <a:avLst>
              <a:gd name="adj" fmla="val 18670"/>
            </a:avLst>
          </a:prstGeom>
          <a:solidFill>
            <a:srgbClr val="003180"/>
          </a:solidFill>
          <a:ln w="7620">
            <a:solidFill>
              <a:srgbClr val="194A99"/>
            </a:solidFill>
            <a:prstDash val="solid"/>
          </a:ln>
        </p:spPr>
      </p:sp>
      <p:sp>
        <p:nvSpPr>
          <p:cNvPr id="9" name="Text 6"/>
          <p:cNvSpPr/>
          <p:nvPr/>
        </p:nvSpPr>
        <p:spPr>
          <a:xfrm>
            <a:off x="10281642" y="3498056"/>
            <a:ext cx="170259" cy="284678"/>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2</a:t>
            </a:r>
            <a:endParaRPr lang="en-US" sz="2200" dirty="0"/>
          </a:p>
        </p:txBody>
      </p:sp>
      <p:sp>
        <p:nvSpPr>
          <p:cNvPr id="10" name="Text 7"/>
          <p:cNvSpPr/>
          <p:nvPr/>
        </p:nvSpPr>
        <p:spPr>
          <a:xfrm>
            <a:off x="10770037" y="3426976"/>
            <a:ext cx="2372320" cy="296585"/>
          </a:xfrm>
          <a:prstGeom prst="rect">
            <a:avLst/>
          </a:prstGeom>
          <a:noFill/>
          <a:ln/>
        </p:spPr>
        <p:txBody>
          <a:bodyPr wrap="none" lIns="0" tIns="0" rIns="0" bIns="0" rtlCol="0" anchor="t"/>
          <a:lstStyle/>
          <a:p>
            <a:pPr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Legacy Systems</a:t>
            </a:r>
            <a:endParaRPr lang="en-US" sz="1850" dirty="0"/>
          </a:p>
        </p:txBody>
      </p:sp>
      <p:sp>
        <p:nvSpPr>
          <p:cNvPr id="11" name="Text 8"/>
          <p:cNvSpPr/>
          <p:nvPr/>
        </p:nvSpPr>
        <p:spPr>
          <a:xfrm>
            <a:off x="10770037" y="3837384"/>
            <a:ext cx="3196114" cy="1214438"/>
          </a:xfrm>
          <a:prstGeom prst="rect">
            <a:avLst/>
          </a:prstGeom>
          <a:noFill/>
          <a:ln/>
        </p:spPr>
        <p:txBody>
          <a:bodyPr wrap="square" lIns="0" tIns="0" rIns="0" bIns="0" rtlCol="0" anchor="t"/>
          <a:lstStyle/>
          <a:p>
            <a:pPr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Many CPS are built on legacy systems with outdated security measures, making them vulnerable to modern threats.</a:t>
            </a:r>
            <a:endParaRPr lang="en-US" sz="1450" dirty="0"/>
          </a:p>
        </p:txBody>
      </p:sp>
      <p:sp>
        <p:nvSpPr>
          <p:cNvPr id="12" name="Shape 9"/>
          <p:cNvSpPr/>
          <p:nvPr/>
        </p:nvSpPr>
        <p:spPr>
          <a:xfrm>
            <a:off x="6150650" y="5455087"/>
            <a:ext cx="426958" cy="426958"/>
          </a:xfrm>
          <a:prstGeom prst="roundRect">
            <a:avLst>
              <a:gd name="adj" fmla="val 18670"/>
            </a:avLst>
          </a:prstGeom>
          <a:solidFill>
            <a:srgbClr val="003180"/>
          </a:solidFill>
          <a:ln w="7620">
            <a:solidFill>
              <a:srgbClr val="194A99"/>
            </a:solidFill>
            <a:prstDash val="solid"/>
          </a:ln>
        </p:spPr>
      </p:sp>
      <p:sp>
        <p:nvSpPr>
          <p:cNvPr id="13" name="Text 10"/>
          <p:cNvSpPr/>
          <p:nvPr/>
        </p:nvSpPr>
        <p:spPr>
          <a:xfrm>
            <a:off x="6284357" y="5526167"/>
            <a:ext cx="159425" cy="284678"/>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3</a:t>
            </a:r>
            <a:endParaRPr lang="en-US" sz="2200" dirty="0"/>
          </a:p>
        </p:txBody>
      </p:sp>
      <p:sp>
        <p:nvSpPr>
          <p:cNvPr id="14" name="Text 11"/>
          <p:cNvSpPr/>
          <p:nvPr/>
        </p:nvSpPr>
        <p:spPr>
          <a:xfrm>
            <a:off x="6767393" y="5455087"/>
            <a:ext cx="2773561" cy="296585"/>
          </a:xfrm>
          <a:prstGeom prst="rect">
            <a:avLst/>
          </a:prstGeom>
          <a:noFill/>
          <a:ln/>
        </p:spPr>
        <p:txBody>
          <a:bodyPr wrap="none" lIns="0" tIns="0" rIns="0" bIns="0" rtlCol="0" anchor="t"/>
          <a:lstStyle/>
          <a:p>
            <a:pPr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Dynamic Environments</a:t>
            </a:r>
            <a:endParaRPr lang="en-US" sz="1850" dirty="0"/>
          </a:p>
        </p:txBody>
      </p:sp>
      <p:sp>
        <p:nvSpPr>
          <p:cNvPr id="15" name="Text 12"/>
          <p:cNvSpPr/>
          <p:nvPr/>
        </p:nvSpPr>
        <p:spPr>
          <a:xfrm>
            <a:off x="6767393" y="5865495"/>
            <a:ext cx="3196114" cy="1214438"/>
          </a:xfrm>
          <a:prstGeom prst="rect">
            <a:avLst/>
          </a:prstGeom>
          <a:noFill/>
          <a:ln/>
        </p:spPr>
        <p:txBody>
          <a:bodyPr wrap="square" lIns="0" tIns="0" rIns="0" bIns="0" rtlCol="0" anchor="t"/>
          <a:lstStyle/>
          <a:p>
            <a:pPr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CPS often operate in dynamic environments, where changes in configuration or functionality can introduce new security risks.</a:t>
            </a:r>
            <a:endParaRPr lang="en-US" sz="1450" dirty="0"/>
          </a:p>
        </p:txBody>
      </p:sp>
      <p:sp>
        <p:nvSpPr>
          <p:cNvPr id="16" name="Shape 13"/>
          <p:cNvSpPr/>
          <p:nvPr/>
        </p:nvSpPr>
        <p:spPr>
          <a:xfrm>
            <a:off x="10153293" y="5455087"/>
            <a:ext cx="426958" cy="426958"/>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10275094" y="5526167"/>
            <a:ext cx="183356" cy="284678"/>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4</a:t>
            </a:r>
            <a:endParaRPr lang="en-US" sz="2200" dirty="0"/>
          </a:p>
        </p:txBody>
      </p:sp>
      <p:sp>
        <p:nvSpPr>
          <p:cNvPr id="18" name="Text 15"/>
          <p:cNvSpPr/>
          <p:nvPr/>
        </p:nvSpPr>
        <p:spPr>
          <a:xfrm>
            <a:off x="10770037" y="5455087"/>
            <a:ext cx="2372320" cy="296585"/>
          </a:xfrm>
          <a:prstGeom prst="rect">
            <a:avLst/>
          </a:prstGeom>
          <a:noFill/>
          <a:ln/>
        </p:spPr>
        <p:txBody>
          <a:bodyPr wrap="none" lIns="0" tIns="0" rIns="0" bIns="0" rtlCol="0" anchor="t"/>
          <a:lstStyle/>
          <a:p>
            <a:pPr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System Complexity</a:t>
            </a:r>
            <a:endParaRPr lang="en-US" sz="1850" dirty="0"/>
          </a:p>
        </p:txBody>
      </p:sp>
      <p:sp>
        <p:nvSpPr>
          <p:cNvPr id="19" name="Text 16"/>
          <p:cNvSpPr/>
          <p:nvPr/>
        </p:nvSpPr>
        <p:spPr>
          <a:xfrm>
            <a:off x="10770037" y="5865495"/>
            <a:ext cx="3196114" cy="910828"/>
          </a:xfrm>
          <a:prstGeom prst="rect">
            <a:avLst/>
          </a:prstGeom>
          <a:noFill/>
          <a:ln/>
        </p:spPr>
        <p:txBody>
          <a:bodyPr wrap="square" lIns="0" tIns="0" rIns="0" bIns="0" rtlCol="0" anchor="t"/>
          <a:lstStyle/>
          <a:p>
            <a:pPr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The interconnected nature of CPS makes them complex and difficult to secure completely.</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5897" y="582573"/>
            <a:ext cx="7665006" cy="1320641"/>
          </a:xfrm>
          <a:prstGeom prst="rect">
            <a:avLst/>
          </a:prstGeom>
          <a:noFill/>
          <a:ln/>
        </p:spPr>
        <p:txBody>
          <a:bodyPr wrap="square" lIns="0" tIns="0" rIns="0" bIns="0" rtlCol="0" anchor="t"/>
          <a:lstStyle/>
          <a:p>
            <a:pPr indent="0" marL="0">
              <a:lnSpc>
                <a:spcPts val="5150"/>
              </a:lnSpc>
              <a:buNone/>
            </a:pPr>
            <a:r>
              <a:rPr lang="en-US" sz="4150" dirty="0">
                <a:solidFill>
                  <a:srgbClr val="F5F0F0"/>
                </a:solidFill>
                <a:latin typeface="Merriweather" pitchFamily="34" charset="0"/>
                <a:ea typeface="Merriweather" pitchFamily="34" charset="-122"/>
                <a:cs typeface="Merriweather" pitchFamily="34" charset="-120"/>
              </a:rPr>
              <a:t>Evolving Threat Landscape in CPS</a:t>
            </a:r>
            <a:endParaRPr lang="en-US" sz="4150" dirty="0"/>
          </a:p>
        </p:txBody>
      </p:sp>
      <p:sp>
        <p:nvSpPr>
          <p:cNvPr id="4" name="Shape 1"/>
          <p:cNvSpPr/>
          <p:nvPr/>
        </p:nvSpPr>
        <p:spPr>
          <a:xfrm>
            <a:off x="6531412" y="2220158"/>
            <a:ext cx="22860" cy="5426869"/>
          </a:xfrm>
          <a:prstGeom prst="roundRect">
            <a:avLst>
              <a:gd name="adj" fmla="val 388216"/>
            </a:avLst>
          </a:prstGeom>
          <a:solidFill>
            <a:srgbClr val="194A99"/>
          </a:solidFill>
          <a:ln/>
        </p:spPr>
      </p:sp>
      <p:sp>
        <p:nvSpPr>
          <p:cNvPr id="5" name="Shape 2"/>
          <p:cNvSpPr/>
          <p:nvPr/>
        </p:nvSpPr>
        <p:spPr>
          <a:xfrm>
            <a:off x="6757690" y="2684026"/>
            <a:ext cx="739497" cy="22860"/>
          </a:xfrm>
          <a:prstGeom prst="roundRect">
            <a:avLst>
              <a:gd name="adj" fmla="val 388216"/>
            </a:avLst>
          </a:prstGeom>
          <a:solidFill>
            <a:srgbClr val="194A99"/>
          </a:solidFill>
          <a:ln/>
        </p:spPr>
      </p:sp>
      <p:sp>
        <p:nvSpPr>
          <p:cNvPr id="6" name="Shape 3"/>
          <p:cNvSpPr/>
          <p:nvPr/>
        </p:nvSpPr>
        <p:spPr>
          <a:xfrm>
            <a:off x="6305133" y="2457807"/>
            <a:ext cx="475417" cy="475417"/>
          </a:xfrm>
          <a:prstGeom prst="roundRect">
            <a:avLst>
              <a:gd name="adj" fmla="val 18667"/>
            </a:avLst>
          </a:prstGeom>
          <a:solidFill>
            <a:srgbClr val="003180"/>
          </a:solidFill>
          <a:ln w="7620">
            <a:solidFill>
              <a:srgbClr val="194A99"/>
            </a:solidFill>
            <a:prstDash val="solid"/>
          </a:ln>
        </p:spPr>
      </p:sp>
      <p:sp>
        <p:nvSpPr>
          <p:cNvPr id="7" name="Text 4"/>
          <p:cNvSpPr/>
          <p:nvPr/>
        </p:nvSpPr>
        <p:spPr>
          <a:xfrm>
            <a:off x="6473130" y="2536984"/>
            <a:ext cx="139422" cy="316944"/>
          </a:xfrm>
          <a:prstGeom prst="rect">
            <a:avLst/>
          </a:prstGeom>
          <a:noFill/>
          <a:ln/>
        </p:spPr>
        <p:txBody>
          <a:bodyPr wrap="none" lIns="0" tIns="0" rIns="0" bIns="0" rtlCol="0" anchor="t"/>
          <a:lstStyle/>
          <a:p>
            <a:pPr algn="ctr" indent="0" marL="0">
              <a:lnSpc>
                <a:spcPts val="245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8" name="Text 5"/>
          <p:cNvSpPr/>
          <p:nvPr/>
        </p:nvSpPr>
        <p:spPr>
          <a:xfrm>
            <a:off x="7704892" y="2431375"/>
            <a:ext cx="2641163" cy="330041"/>
          </a:xfrm>
          <a:prstGeom prst="rect">
            <a:avLst/>
          </a:prstGeom>
          <a:noFill/>
          <a:ln/>
        </p:spPr>
        <p:txBody>
          <a:bodyPr wrap="none" lIns="0" tIns="0" rIns="0" bIns="0" rtlCol="0" anchor="t"/>
          <a:lstStyle/>
          <a:p>
            <a:pPr algn="l" indent="0" marL="0">
              <a:lnSpc>
                <a:spcPts val="2550"/>
              </a:lnSpc>
              <a:buNone/>
            </a:pPr>
            <a:r>
              <a:rPr lang="en-US" sz="2050" dirty="0">
                <a:solidFill>
                  <a:srgbClr val="E2E6E9"/>
                </a:solidFill>
                <a:latin typeface="Merriweather" pitchFamily="34" charset="0"/>
                <a:ea typeface="Merriweather" pitchFamily="34" charset="-122"/>
                <a:cs typeface="Merriweather" pitchFamily="34" charset="-120"/>
              </a:rPr>
              <a:t>Data Breaches</a:t>
            </a:r>
            <a:endParaRPr lang="en-US" sz="2050" dirty="0"/>
          </a:p>
        </p:txBody>
      </p:sp>
      <p:sp>
        <p:nvSpPr>
          <p:cNvPr id="9" name="Text 6"/>
          <p:cNvSpPr/>
          <p:nvPr/>
        </p:nvSpPr>
        <p:spPr>
          <a:xfrm>
            <a:off x="7704892" y="2888099"/>
            <a:ext cx="6186011" cy="676275"/>
          </a:xfrm>
          <a:prstGeom prst="rect">
            <a:avLst/>
          </a:prstGeom>
          <a:noFill/>
          <a:ln/>
        </p:spPr>
        <p:txBody>
          <a:bodyPr wrap="square" lIns="0" tIns="0" rIns="0" bIns="0" rtlCol="0" anchor="t"/>
          <a:lstStyle/>
          <a:p>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Compromised data can lead to operational disruption, financial loss, and reputational damage.</a:t>
            </a:r>
            <a:endParaRPr lang="en-US" sz="1650" dirty="0"/>
          </a:p>
        </p:txBody>
      </p:sp>
      <p:sp>
        <p:nvSpPr>
          <p:cNvPr id="10" name="Shape 7"/>
          <p:cNvSpPr/>
          <p:nvPr/>
        </p:nvSpPr>
        <p:spPr>
          <a:xfrm>
            <a:off x="6757690" y="4450675"/>
            <a:ext cx="739497" cy="22860"/>
          </a:xfrm>
          <a:prstGeom prst="roundRect">
            <a:avLst>
              <a:gd name="adj" fmla="val 388216"/>
            </a:avLst>
          </a:prstGeom>
          <a:solidFill>
            <a:srgbClr val="194A99"/>
          </a:solidFill>
          <a:ln/>
        </p:spPr>
      </p:sp>
      <p:sp>
        <p:nvSpPr>
          <p:cNvPr id="11" name="Shape 8"/>
          <p:cNvSpPr/>
          <p:nvPr/>
        </p:nvSpPr>
        <p:spPr>
          <a:xfrm>
            <a:off x="6305133" y="4224457"/>
            <a:ext cx="475417" cy="475417"/>
          </a:xfrm>
          <a:prstGeom prst="roundRect">
            <a:avLst>
              <a:gd name="adj" fmla="val 18667"/>
            </a:avLst>
          </a:prstGeom>
          <a:solidFill>
            <a:srgbClr val="003180"/>
          </a:solidFill>
          <a:ln w="7620">
            <a:solidFill>
              <a:srgbClr val="194A99"/>
            </a:solidFill>
            <a:prstDash val="solid"/>
          </a:ln>
        </p:spPr>
      </p:sp>
      <p:sp>
        <p:nvSpPr>
          <p:cNvPr id="12" name="Text 9"/>
          <p:cNvSpPr/>
          <p:nvPr/>
        </p:nvSpPr>
        <p:spPr>
          <a:xfrm>
            <a:off x="6448008" y="4303633"/>
            <a:ext cx="189548" cy="316944"/>
          </a:xfrm>
          <a:prstGeom prst="rect">
            <a:avLst/>
          </a:prstGeom>
          <a:noFill/>
          <a:ln/>
        </p:spPr>
        <p:txBody>
          <a:bodyPr wrap="none" lIns="0" tIns="0" rIns="0" bIns="0" rtlCol="0" anchor="t"/>
          <a:lstStyle/>
          <a:p>
            <a:pPr algn="ctr" indent="0" marL="0">
              <a:lnSpc>
                <a:spcPts val="245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3" name="Text 10"/>
          <p:cNvSpPr/>
          <p:nvPr/>
        </p:nvSpPr>
        <p:spPr>
          <a:xfrm>
            <a:off x="7704892" y="4198025"/>
            <a:ext cx="2641163" cy="330041"/>
          </a:xfrm>
          <a:prstGeom prst="rect">
            <a:avLst/>
          </a:prstGeom>
          <a:noFill/>
          <a:ln/>
        </p:spPr>
        <p:txBody>
          <a:bodyPr wrap="none" lIns="0" tIns="0" rIns="0" bIns="0" rtlCol="0" anchor="t"/>
          <a:lstStyle/>
          <a:p>
            <a:pPr algn="l" indent="0" marL="0">
              <a:lnSpc>
                <a:spcPts val="2550"/>
              </a:lnSpc>
              <a:buNone/>
            </a:pPr>
            <a:r>
              <a:rPr lang="en-US" sz="2050" dirty="0">
                <a:solidFill>
                  <a:srgbClr val="E2E6E9"/>
                </a:solidFill>
                <a:latin typeface="Merriweather" pitchFamily="34" charset="0"/>
                <a:ea typeface="Merriweather" pitchFamily="34" charset="-122"/>
                <a:cs typeface="Merriweather" pitchFamily="34" charset="-120"/>
              </a:rPr>
              <a:t>Denial of Service</a:t>
            </a:r>
            <a:endParaRPr lang="en-US" sz="2050" dirty="0"/>
          </a:p>
        </p:txBody>
      </p:sp>
      <p:sp>
        <p:nvSpPr>
          <p:cNvPr id="14" name="Text 11"/>
          <p:cNvSpPr/>
          <p:nvPr/>
        </p:nvSpPr>
        <p:spPr>
          <a:xfrm>
            <a:off x="7704892" y="4654748"/>
            <a:ext cx="6186011" cy="676275"/>
          </a:xfrm>
          <a:prstGeom prst="rect">
            <a:avLst/>
          </a:prstGeom>
          <a:noFill/>
          <a:ln/>
        </p:spPr>
        <p:txBody>
          <a:bodyPr wrap="square" lIns="0" tIns="0" rIns="0" bIns="0" rtlCol="0" anchor="t"/>
          <a:lstStyle/>
          <a:p>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Attacks can disrupt operations by overloading systems or preventing access to critical resources.</a:t>
            </a:r>
            <a:endParaRPr lang="en-US" sz="1650" dirty="0"/>
          </a:p>
        </p:txBody>
      </p:sp>
      <p:sp>
        <p:nvSpPr>
          <p:cNvPr id="15" name="Shape 12"/>
          <p:cNvSpPr/>
          <p:nvPr/>
        </p:nvSpPr>
        <p:spPr>
          <a:xfrm>
            <a:off x="6757690" y="6217325"/>
            <a:ext cx="739497" cy="22860"/>
          </a:xfrm>
          <a:prstGeom prst="roundRect">
            <a:avLst>
              <a:gd name="adj" fmla="val 388216"/>
            </a:avLst>
          </a:prstGeom>
          <a:solidFill>
            <a:srgbClr val="194A99"/>
          </a:solidFill>
          <a:ln/>
        </p:spPr>
      </p:sp>
      <p:sp>
        <p:nvSpPr>
          <p:cNvPr id="16" name="Shape 13"/>
          <p:cNvSpPr/>
          <p:nvPr/>
        </p:nvSpPr>
        <p:spPr>
          <a:xfrm>
            <a:off x="6305133" y="5991106"/>
            <a:ext cx="475417" cy="475417"/>
          </a:xfrm>
          <a:prstGeom prst="roundRect">
            <a:avLst>
              <a:gd name="adj" fmla="val 18667"/>
            </a:avLst>
          </a:prstGeom>
          <a:solidFill>
            <a:srgbClr val="003180"/>
          </a:solidFill>
          <a:ln w="7620">
            <a:solidFill>
              <a:srgbClr val="194A99"/>
            </a:solidFill>
            <a:prstDash val="solid"/>
          </a:ln>
        </p:spPr>
      </p:sp>
      <p:sp>
        <p:nvSpPr>
          <p:cNvPr id="17" name="Text 14"/>
          <p:cNvSpPr/>
          <p:nvPr/>
        </p:nvSpPr>
        <p:spPr>
          <a:xfrm>
            <a:off x="6454080" y="6070283"/>
            <a:ext cx="177522" cy="316944"/>
          </a:xfrm>
          <a:prstGeom prst="rect">
            <a:avLst/>
          </a:prstGeom>
          <a:noFill/>
          <a:ln/>
        </p:spPr>
        <p:txBody>
          <a:bodyPr wrap="none" lIns="0" tIns="0" rIns="0" bIns="0" rtlCol="0" anchor="t"/>
          <a:lstStyle/>
          <a:p>
            <a:pPr algn="ctr" indent="0" marL="0">
              <a:lnSpc>
                <a:spcPts val="245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8" name="Text 15"/>
          <p:cNvSpPr/>
          <p:nvPr/>
        </p:nvSpPr>
        <p:spPr>
          <a:xfrm>
            <a:off x="7704892" y="5964674"/>
            <a:ext cx="2641163" cy="330041"/>
          </a:xfrm>
          <a:prstGeom prst="rect">
            <a:avLst/>
          </a:prstGeom>
          <a:noFill/>
          <a:ln/>
        </p:spPr>
        <p:txBody>
          <a:bodyPr wrap="none" lIns="0" tIns="0" rIns="0" bIns="0" rtlCol="0" anchor="t"/>
          <a:lstStyle/>
          <a:p>
            <a:pPr algn="l" indent="0" marL="0">
              <a:lnSpc>
                <a:spcPts val="2550"/>
              </a:lnSpc>
              <a:buNone/>
            </a:pPr>
            <a:r>
              <a:rPr lang="en-US" sz="2050" dirty="0">
                <a:solidFill>
                  <a:srgbClr val="E2E6E9"/>
                </a:solidFill>
                <a:latin typeface="Merriweather" pitchFamily="34" charset="0"/>
                <a:ea typeface="Merriweather" pitchFamily="34" charset="-122"/>
                <a:cs typeface="Merriweather" pitchFamily="34" charset="-120"/>
              </a:rPr>
              <a:t>Malicious Control</a:t>
            </a:r>
            <a:endParaRPr lang="en-US" sz="2050" dirty="0"/>
          </a:p>
        </p:txBody>
      </p:sp>
      <p:sp>
        <p:nvSpPr>
          <p:cNvPr id="19" name="Text 16"/>
          <p:cNvSpPr/>
          <p:nvPr/>
        </p:nvSpPr>
        <p:spPr>
          <a:xfrm>
            <a:off x="7704892" y="6421398"/>
            <a:ext cx="6186011" cy="1014413"/>
          </a:xfrm>
          <a:prstGeom prst="rect">
            <a:avLst/>
          </a:prstGeom>
          <a:noFill/>
          <a:ln/>
        </p:spPr>
        <p:txBody>
          <a:bodyPr wrap="square" lIns="0" tIns="0" rIns="0" bIns="0" rtlCol="0" anchor="t"/>
          <a:lstStyle/>
          <a:p>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Attackers can gain unauthorized control of system components, potentially leading to physical harm or system failure.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1818203"/>
            <a:ext cx="12902803" cy="1542574"/>
          </a:xfrm>
          <a:prstGeom prst="rect">
            <a:avLst/>
          </a:prstGeom>
          <a:noFill/>
          <a:ln/>
        </p:spPr>
        <p:txBody>
          <a:bodyPr wrap="squar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Limitations of Traditional Security Approaches</a:t>
            </a:r>
            <a:endParaRPr lang="en-US" sz="4850" dirty="0"/>
          </a:p>
        </p:txBody>
      </p:sp>
      <p:sp>
        <p:nvSpPr>
          <p:cNvPr id="3" name="Text 1"/>
          <p:cNvSpPr/>
          <p:nvPr/>
        </p:nvSpPr>
        <p:spPr>
          <a:xfrm>
            <a:off x="863798" y="3977759"/>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Static Security</a:t>
            </a:r>
            <a:endParaRPr lang="en-US" sz="2400" dirty="0"/>
          </a:p>
        </p:txBody>
      </p:sp>
      <p:sp>
        <p:nvSpPr>
          <p:cNvPr id="4" name="Text 2"/>
          <p:cNvSpPr/>
          <p:nvPr/>
        </p:nvSpPr>
        <p:spPr>
          <a:xfrm>
            <a:off x="863798" y="4610100"/>
            <a:ext cx="3898940" cy="1579245"/>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Traditional approaches are often static and inflexible, unable to adapt to evolving threats.</a:t>
            </a:r>
            <a:endParaRPr lang="en-US" sz="1900" dirty="0"/>
          </a:p>
        </p:txBody>
      </p:sp>
      <p:sp>
        <p:nvSpPr>
          <p:cNvPr id="5" name="Text 3"/>
          <p:cNvSpPr/>
          <p:nvPr/>
        </p:nvSpPr>
        <p:spPr>
          <a:xfrm>
            <a:off x="5372576" y="3977759"/>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Centralized Control</a:t>
            </a:r>
            <a:endParaRPr lang="en-US" sz="2400" dirty="0"/>
          </a:p>
        </p:txBody>
      </p:sp>
      <p:sp>
        <p:nvSpPr>
          <p:cNvPr id="6" name="Text 4"/>
          <p:cNvSpPr/>
          <p:nvPr/>
        </p:nvSpPr>
        <p:spPr>
          <a:xfrm>
            <a:off x="5372576" y="4610100"/>
            <a:ext cx="3898940" cy="1579245"/>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Centralized security management can be inefficient and susceptible to single points of failure.</a:t>
            </a:r>
            <a:endParaRPr lang="en-US" sz="1900" dirty="0"/>
          </a:p>
        </p:txBody>
      </p:sp>
      <p:sp>
        <p:nvSpPr>
          <p:cNvPr id="7" name="Text 5"/>
          <p:cNvSpPr/>
          <p:nvPr/>
        </p:nvSpPr>
        <p:spPr>
          <a:xfrm>
            <a:off x="9881354" y="3977759"/>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Limited Scalability</a:t>
            </a:r>
            <a:endParaRPr lang="en-US" sz="2400" dirty="0"/>
          </a:p>
        </p:txBody>
      </p:sp>
      <p:sp>
        <p:nvSpPr>
          <p:cNvPr id="8" name="Text 6"/>
          <p:cNvSpPr/>
          <p:nvPr/>
        </p:nvSpPr>
        <p:spPr>
          <a:xfrm>
            <a:off x="9881354" y="4610100"/>
            <a:ext cx="3898940" cy="1579245"/>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Traditional methods may struggle to scale effectively in complex and distributed CPS environments.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1162407"/>
            <a:ext cx="9434989"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Tackling State Space Explosion</a:t>
            </a:r>
            <a:endParaRPr lang="en-US" sz="4850" dirty="0"/>
          </a:p>
        </p:txBody>
      </p:sp>
      <p:sp>
        <p:nvSpPr>
          <p:cNvPr id="3" name="Text 1"/>
          <p:cNvSpPr/>
          <p:nvPr/>
        </p:nvSpPr>
        <p:spPr>
          <a:xfrm>
            <a:off x="863798" y="2525911"/>
            <a:ext cx="6150293" cy="1974056"/>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Traditional security enforcement methods often struggle with the problem of state space explosion. This problem arises from the vast number of possible system states that need to be considered for comprehensive security analysis.</a:t>
            </a:r>
            <a:endParaRPr lang="en-US" sz="1900" dirty="0"/>
          </a:p>
        </p:txBody>
      </p:sp>
      <p:sp>
        <p:nvSpPr>
          <p:cNvPr id="4" name="Text 2"/>
          <p:cNvSpPr/>
          <p:nvPr/>
        </p:nvSpPr>
        <p:spPr>
          <a:xfrm>
            <a:off x="863798" y="4722019"/>
            <a:ext cx="6150293" cy="1579245"/>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As CPS become more complex, the number of potential states increases exponentially, making it computationally infeasible to analyze and secure all possible scenarios.</a:t>
            </a:r>
            <a:endParaRPr lang="en-US" sz="1900" dirty="0"/>
          </a:p>
        </p:txBody>
      </p:sp>
      <p:pic>
        <p:nvPicPr>
          <p:cNvPr id="5" name="Image 0" descr="preencoded.png">    </p:cNvPr>
          <p:cNvPicPr>
            <a:picLocks noChangeAspect="1"/>
          </p:cNvPicPr>
          <p:nvPr/>
        </p:nvPicPr>
        <p:blipFill>
          <a:blip r:embed="rId1"/>
          <a:stretch>
            <a:fillRect/>
          </a:stretch>
        </p:blipFill>
        <p:spPr>
          <a:xfrm>
            <a:off x="7623929" y="2581513"/>
            <a:ext cx="6150293" cy="420802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2024-10-27T14:00:41Z</dcterms:created>
  <dcterms:modified xsi:type="dcterms:W3CDTF">2024-10-27T14:00:41Z</dcterms:modified>
</cp:coreProperties>
</file>